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6" r:id="rId1"/>
  </p:sldMasterIdLst>
  <p:notesMasterIdLst>
    <p:notesMasterId r:id="rId85"/>
  </p:notesMasterIdLst>
  <p:sldIdLst>
    <p:sldId id="256" r:id="rId2"/>
    <p:sldId id="329" r:id="rId3"/>
    <p:sldId id="354" r:id="rId4"/>
    <p:sldId id="357" r:id="rId5"/>
    <p:sldId id="358" r:id="rId6"/>
    <p:sldId id="359" r:id="rId7"/>
    <p:sldId id="360" r:id="rId8"/>
    <p:sldId id="361" r:id="rId9"/>
    <p:sldId id="345" r:id="rId10"/>
    <p:sldId id="362" r:id="rId11"/>
    <p:sldId id="349" r:id="rId12"/>
    <p:sldId id="344" r:id="rId13"/>
    <p:sldId id="348" r:id="rId14"/>
    <p:sldId id="347" r:id="rId15"/>
    <p:sldId id="297" r:id="rId16"/>
    <p:sldId id="363" r:id="rId17"/>
    <p:sldId id="346" r:id="rId18"/>
    <p:sldId id="273" r:id="rId19"/>
    <p:sldId id="279" r:id="rId20"/>
    <p:sldId id="339" r:id="rId21"/>
    <p:sldId id="280" r:id="rId22"/>
    <p:sldId id="281" r:id="rId23"/>
    <p:sldId id="340" r:id="rId24"/>
    <p:sldId id="350" r:id="rId25"/>
    <p:sldId id="341" r:id="rId26"/>
    <p:sldId id="342" r:id="rId27"/>
    <p:sldId id="364" r:id="rId28"/>
    <p:sldId id="274" r:id="rId29"/>
    <p:sldId id="261" r:id="rId30"/>
    <p:sldId id="283" r:id="rId31"/>
    <p:sldId id="260" r:id="rId32"/>
    <p:sldId id="277" r:id="rId33"/>
    <p:sldId id="276" r:id="rId34"/>
    <p:sldId id="298" r:id="rId35"/>
    <p:sldId id="305" r:id="rId36"/>
    <p:sldId id="299" r:id="rId37"/>
    <p:sldId id="336" r:id="rId38"/>
    <p:sldId id="300" r:id="rId39"/>
    <p:sldId id="301" r:id="rId40"/>
    <p:sldId id="303" r:id="rId41"/>
    <p:sldId id="302" r:id="rId42"/>
    <p:sldId id="343" r:id="rId43"/>
    <p:sldId id="306" r:id="rId44"/>
    <p:sldId id="307" r:id="rId45"/>
    <p:sldId id="308" r:id="rId46"/>
    <p:sldId id="356" r:id="rId47"/>
    <p:sldId id="309" r:id="rId48"/>
    <p:sldId id="304" r:id="rId49"/>
    <p:sldId id="310" r:id="rId50"/>
    <p:sldId id="312" r:id="rId51"/>
    <p:sldId id="351" r:id="rId52"/>
    <p:sldId id="331" r:id="rId53"/>
    <p:sldId id="332" r:id="rId54"/>
    <p:sldId id="352" r:id="rId55"/>
    <p:sldId id="313" r:id="rId56"/>
    <p:sldId id="333" r:id="rId57"/>
    <p:sldId id="314" r:id="rId58"/>
    <p:sldId id="365" r:id="rId59"/>
    <p:sldId id="315" r:id="rId60"/>
    <p:sldId id="317" r:id="rId61"/>
    <p:sldId id="318" r:id="rId62"/>
    <p:sldId id="319" r:id="rId63"/>
    <p:sldId id="320" r:id="rId64"/>
    <p:sldId id="321" r:id="rId65"/>
    <p:sldId id="322" r:id="rId66"/>
    <p:sldId id="323" r:id="rId67"/>
    <p:sldId id="324" r:id="rId68"/>
    <p:sldId id="325" r:id="rId69"/>
    <p:sldId id="326" r:id="rId70"/>
    <p:sldId id="257" r:id="rId71"/>
    <p:sldId id="268" r:id="rId72"/>
    <p:sldId id="311" r:id="rId73"/>
    <p:sldId id="330" r:id="rId74"/>
    <p:sldId id="337" r:id="rId75"/>
    <p:sldId id="327" r:id="rId76"/>
    <p:sldId id="334" r:id="rId77"/>
    <p:sldId id="269" r:id="rId78"/>
    <p:sldId id="266" r:id="rId79"/>
    <p:sldId id="285" r:id="rId80"/>
    <p:sldId id="284" r:id="rId81"/>
    <p:sldId id="270" r:id="rId82"/>
    <p:sldId id="286" r:id="rId83"/>
    <p:sldId id="287" r:id="rId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7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18"/>
    <p:restoredTop sz="94671"/>
  </p:normalViewPr>
  <p:slideViewPr>
    <p:cSldViewPr snapToGrid="0" snapToObjects="1">
      <p:cViewPr varScale="1">
        <p:scale>
          <a:sx n="104" d="100"/>
          <a:sy n="104" d="100"/>
        </p:scale>
        <p:origin x="1360" y="2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840"/>
    </p:cViewPr>
  </p:sorterViewPr>
  <p:notesViewPr>
    <p:cSldViewPr snapToGrid="0" snapToObjects="1">
      <p:cViewPr varScale="1">
        <p:scale>
          <a:sx n="66" d="100"/>
          <a:sy n="66" d="100"/>
        </p:scale>
        <p:origin x="-2736"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30712B-8917-9641-B680-CD808A79C509}" type="datetimeFigureOut">
              <a:rPr lang="en-US" smtClean="0"/>
              <a:pPr/>
              <a:t>1/15/19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9B0546-CAFA-8346-8926-B2CE704633F2}" type="slidenum">
              <a:rPr lang="en-US" smtClean="0"/>
              <a:pPr/>
              <a:t>‹#›</a:t>
            </a:fld>
            <a:endParaRPr lang="en-US"/>
          </a:p>
        </p:txBody>
      </p:sp>
    </p:spTree>
    <p:extLst>
      <p:ext uri="{BB962C8B-B14F-4D97-AF65-F5344CB8AC3E}">
        <p14:creationId xmlns:p14="http://schemas.microsoft.com/office/powerpoint/2010/main" val="7243134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amazon.com/s/ref=nb_sb_noss_2?url=search-alias=aps&amp;field-keywords=frensh%20press"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amazon.com/s/ref=nb_sb_noss_2?url=search-alias=aps&amp;field-keywords=frensh%20press"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DCA025-7400-354D-855B-F26A041AF633}" type="slidenum">
              <a:rPr lang="en-US" smtClean="0"/>
              <a:t>8</a:t>
            </a:fld>
            <a:endParaRPr lang="en-US"/>
          </a:p>
        </p:txBody>
      </p:sp>
    </p:spTree>
    <p:extLst>
      <p:ext uri="{BB962C8B-B14F-4D97-AF65-F5344CB8AC3E}">
        <p14:creationId xmlns:p14="http://schemas.microsoft.com/office/powerpoint/2010/main" val="154342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35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36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37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38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39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40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41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42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43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44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12</a:t>
            </a:fld>
            <a:endParaRPr lang="en-US"/>
          </a:p>
        </p:txBody>
      </p:sp>
    </p:spTree>
    <p:extLst>
      <p:ext uri="{BB962C8B-B14F-4D97-AF65-F5344CB8AC3E}">
        <p14:creationId xmlns:p14="http://schemas.microsoft.com/office/powerpoint/2010/main" val="188040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45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47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48</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49</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50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51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52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53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54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webserver must figure out who last</a:t>
            </a:r>
            <a:r>
              <a:rPr lang="en-US" baseline="0" dirty="0"/>
              <a:t> posted on the wall. </a:t>
            </a:r>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55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stack</a:t>
            </a:r>
            <a:r>
              <a:rPr lang="en-US" baseline="0" dirty="0"/>
              <a:t> of web technologies.  </a:t>
            </a:r>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17</a:t>
            </a:fld>
            <a:endParaRPr lang="en-US"/>
          </a:p>
        </p:txBody>
      </p:sp>
    </p:spTree>
    <p:extLst>
      <p:ext uri="{BB962C8B-B14F-4D97-AF65-F5344CB8AC3E}">
        <p14:creationId xmlns:p14="http://schemas.microsoft.com/office/powerpoint/2010/main" val="1148686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56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57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59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60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61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62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63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64</a:t>
            </a:fld>
            <a:endParaRPr lang="en-US"/>
          </a:p>
        </p:txBody>
      </p:sp>
    </p:spTree>
    <p:extLst>
      <p:ext uri="{BB962C8B-B14F-4D97-AF65-F5344CB8AC3E}">
        <p14:creationId xmlns:p14="http://schemas.microsoft.com/office/powerpoint/2010/main" val="29288939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Eac</a:t>
            </a:r>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67</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Eac</a:t>
            </a:r>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68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map of internet. Each line drawn between to nodes representing two IP addresses. The length of the lines represent</a:t>
            </a:r>
            <a:r>
              <a:rPr lang="en-US" baseline="0" dirty="0"/>
              <a:t> delays. Purple is .com. Yellow is </a:t>
            </a:r>
            <a:r>
              <a:rPr lang="en-US" baseline="0" dirty="0" err="1"/>
              <a:t>.net</a:t>
            </a:r>
            <a:r>
              <a:rPr lang="en-US" baseline="0" dirty="0"/>
              <a:t>. Green is .</a:t>
            </a:r>
            <a:r>
              <a:rPr lang="en-US" baseline="0" dirty="0" err="1"/>
              <a:t>gov</a:t>
            </a:r>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18</a:t>
            </a:fld>
            <a:endParaRPr lang="en-US"/>
          </a:p>
        </p:txBody>
      </p:sp>
    </p:spTree>
    <p:extLst>
      <p:ext uri="{BB962C8B-B14F-4D97-AF65-F5344CB8AC3E}">
        <p14:creationId xmlns:p14="http://schemas.microsoft.com/office/powerpoint/2010/main" val="1622418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Eac</a:t>
            </a:r>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69</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70</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71</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Get  (method) </a:t>
            </a:r>
            <a:r>
              <a:rPr lang="en-US" dirty="0">
                <a:hlinkClick r:id="rId3"/>
              </a:rPr>
              <a:t>s/ref=nb_sb_noss_2?url=search-alias%3Daps&amp;field-keywords=frensh%20press</a:t>
            </a:r>
            <a:r>
              <a:rPr lang="en-US" dirty="0"/>
              <a:t>  HTTP 1.1</a:t>
            </a:r>
          </a:p>
        </p:txBody>
      </p:sp>
      <p:sp>
        <p:nvSpPr>
          <p:cNvPr id="4" name="Slide Number Placeholder 3"/>
          <p:cNvSpPr>
            <a:spLocks noGrp="1"/>
          </p:cNvSpPr>
          <p:nvPr>
            <p:ph type="sldNum" sz="quarter" idx="10"/>
          </p:nvPr>
        </p:nvSpPr>
        <p:spPr/>
        <p:txBody>
          <a:bodyPr/>
          <a:lstStyle/>
          <a:p>
            <a:fld id="{AF9B0546-CAFA-8346-8926-B2CE704633F2}" type="slidenum">
              <a:rPr lang="en-US" smtClean="0"/>
              <a:pPr/>
              <a:t>82</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Get  (method) </a:t>
            </a:r>
            <a:r>
              <a:rPr lang="en-US" dirty="0">
                <a:hlinkClick r:id="rId3"/>
              </a:rPr>
              <a:t>s/ref=nb_sb_noss_2?url=search-alias%3Daps&amp;field-keywords=frensh%20press</a:t>
            </a:r>
            <a:r>
              <a:rPr lang="en-US" dirty="0"/>
              <a:t>  HTTP 1.1</a:t>
            </a:r>
          </a:p>
        </p:txBody>
      </p:sp>
      <p:sp>
        <p:nvSpPr>
          <p:cNvPr id="4" name="Slide Number Placeholder 3"/>
          <p:cNvSpPr>
            <a:spLocks noGrp="1"/>
          </p:cNvSpPr>
          <p:nvPr>
            <p:ph type="sldNum" sz="quarter" idx="10"/>
          </p:nvPr>
        </p:nvSpPr>
        <p:spPr/>
        <p:txBody>
          <a:bodyPr/>
          <a:lstStyle/>
          <a:p>
            <a:fld id="{AF9B0546-CAFA-8346-8926-B2CE704633F2}" type="slidenum">
              <a:rPr lang="en-US" smtClean="0"/>
              <a:pPr/>
              <a:t>83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Subsets</a:t>
            </a:r>
            <a:r>
              <a:rPr lang="en-US" baseline="0" dirty="0"/>
              <a:t> of the internet using </a:t>
            </a:r>
            <a:r>
              <a:rPr lang="en-US" baseline="0" dirty="0" err="1"/>
              <a:t>protocals</a:t>
            </a:r>
            <a:r>
              <a:rPr lang="en-US" baseline="0" dirty="0"/>
              <a:t> called HTTP HTTPs</a:t>
            </a:r>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28</a:t>
            </a:fld>
            <a:endParaRPr lang="en-US"/>
          </a:p>
        </p:txBody>
      </p:sp>
    </p:spTree>
    <p:extLst>
      <p:ext uri="{BB962C8B-B14F-4D97-AF65-F5344CB8AC3E}">
        <p14:creationId xmlns:p14="http://schemas.microsoft.com/office/powerpoint/2010/main" val="3344396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31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32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33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9B0546-CAFA-8346-8926-B2CE704633F2}" type="slidenum">
              <a:rPr lang="en-US" smtClean="0"/>
              <a:pPr/>
              <a:t>34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635A54B-9217-C44F-B449-E3CA313CCCC5}" type="datetimeFigureOut">
              <a:rPr lang="en-US" smtClean="0"/>
              <a:pPr/>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6200D1-846E-C548-A951-685B41EBD8C1}" type="slidenum">
              <a:rPr lang="en-US" smtClean="0"/>
              <a:pPr/>
              <a:t>‹#›</a:t>
            </a:fld>
            <a:endParaRPr lang="en-US"/>
          </a:p>
        </p:txBody>
      </p:sp>
    </p:spTree>
    <p:extLst>
      <p:ext uri="{BB962C8B-B14F-4D97-AF65-F5344CB8AC3E}">
        <p14:creationId xmlns:p14="http://schemas.microsoft.com/office/powerpoint/2010/main" val="3199467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35A54B-9217-C44F-B449-E3CA313CCCC5}" type="datetimeFigureOut">
              <a:rPr lang="en-US" smtClean="0"/>
              <a:pPr/>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6200D1-846E-C548-A951-685B41EBD8C1}" type="slidenum">
              <a:rPr lang="en-US" smtClean="0"/>
              <a:pPr/>
              <a:t>‹#›</a:t>
            </a:fld>
            <a:endParaRPr lang="en-US"/>
          </a:p>
        </p:txBody>
      </p:sp>
    </p:spTree>
    <p:extLst>
      <p:ext uri="{BB962C8B-B14F-4D97-AF65-F5344CB8AC3E}">
        <p14:creationId xmlns:p14="http://schemas.microsoft.com/office/powerpoint/2010/main" val="3367039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35A54B-9217-C44F-B449-E3CA313CCCC5}" type="datetimeFigureOut">
              <a:rPr lang="en-US" smtClean="0"/>
              <a:pPr/>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6200D1-846E-C548-A951-685B41EBD8C1}" type="slidenum">
              <a:rPr lang="en-US" smtClean="0"/>
              <a:pPr/>
              <a:t>‹#›</a:t>
            </a:fld>
            <a:endParaRPr lang="en-US"/>
          </a:p>
        </p:txBody>
      </p:sp>
    </p:spTree>
    <p:extLst>
      <p:ext uri="{BB962C8B-B14F-4D97-AF65-F5344CB8AC3E}">
        <p14:creationId xmlns:p14="http://schemas.microsoft.com/office/powerpoint/2010/main" val="15944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35A54B-9217-C44F-B449-E3CA313CCCC5}" type="datetimeFigureOut">
              <a:rPr lang="en-US" smtClean="0"/>
              <a:pPr/>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6200D1-846E-C548-A951-685B41EBD8C1}" type="slidenum">
              <a:rPr lang="en-US" smtClean="0"/>
              <a:pPr/>
              <a:t>‹#›</a:t>
            </a:fld>
            <a:endParaRPr lang="en-US"/>
          </a:p>
        </p:txBody>
      </p:sp>
    </p:spTree>
    <p:extLst>
      <p:ext uri="{BB962C8B-B14F-4D97-AF65-F5344CB8AC3E}">
        <p14:creationId xmlns:p14="http://schemas.microsoft.com/office/powerpoint/2010/main" val="1126244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35A54B-9217-C44F-B449-E3CA313CCCC5}" type="datetimeFigureOut">
              <a:rPr lang="en-US" smtClean="0"/>
              <a:pPr/>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6200D1-846E-C548-A951-685B41EBD8C1}" type="slidenum">
              <a:rPr lang="en-US" smtClean="0"/>
              <a:pPr/>
              <a:t>‹#›</a:t>
            </a:fld>
            <a:endParaRPr lang="en-US"/>
          </a:p>
        </p:txBody>
      </p:sp>
    </p:spTree>
    <p:extLst>
      <p:ext uri="{BB962C8B-B14F-4D97-AF65-F5344CB8AC3E}">
        <p14:creationId xmlns:p14="http://schemas.microsoft.com/office/powerpoint/2010/main" val="3344365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635A54B-9217-C44F-B449-E3CA313CCCC5}" type="datetimeFigureOut">
              <a:rPr lang="en-US" smtClean="0"/>
              <a:pPr/>
              <a:t>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6200D1-846E-C548-A951-685B41EBD8C1}" type="slidenum">
              <a:rPr lang="en-US" smtClean="0"/>
              <a:pPr/>
              <a:t>‹#›</a:t>
            </a:fld>
            <a:endParaRPr lang="en-US"/>
          </a:p>
        </p:txBody>
      </p:sp>
    </p:spTree>
    <p:extLst>
      <p:ext uri="{BB962C8B-B14F-4D97-AF65-F5344CB8AC3E}">
        <p14:creationId xmlns:p14="http://schemas.microsoft.com/office/powerpoint/2010/main" val="3544031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635A54B-9217-C44F-B449-E3CA313CCCC5}" type="datetimeFigureOut">
              <a:rPr lang="en-US" smtClean="0"/>
              <a:pPr/>
              <a:t>1/15/19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6200D1-846E-C548-A951-685B41EBD8C1}" type="slidenum">
              <a:rPr lang="en-US" smtClean="0"/>
              <a:pPr/>
              <a:t>‹#›</a:t>
            </a:fld>
            <a:endParaRPr lang="en-US"/>
          </a:p>
        </p:txBody>
      </p:sp>
    </p:spTree>
    <p:extLst>
      <p:ext uri="{BB962C8B-B14F-4D97-AF65-F5344CB8AC3E}">
        <p14:creationId xmlns:p14="http://schemas.microsoft.com/office/powerpoint/2010/main" val="4086992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635A54B-9217-C44F-B449-E3CA313CCCC5}" type="datetimeFigureOut">
              <a:rPr lang="en-US" smtClean="0"/>
              <a:pPr/>
              <a:t>1/15/19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6200D1-846E-C548-A951-685B41EBD8C1}" type="slidenum">
              <a:rPr lang="en-US" smtClean="0"/>
              <a:pPr/>
              <a:t>‹#›</a:t>
            </a:fld>
            <a:endParaRPr lang="en-US"/>
          </a:p>
        </p:txBody>
      </p:sp>
    </p:spTree>
    <p:extLst>
      <p:ext uri="{BB962C8B-B14F-4D97-AF65-F5344CB8AC3E}">
        <p14:creationId xmlns:p14="http://schemas.microsoft.com/office/powerpoint/2010/main" val="2341936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35A54B-9217-C44F-B449-E3CA313CCCC5}" type="datetimeFigureOut">
              <a:rPr lang="en-US" smtClean="0"/>
              <a:pPr/>
              <a:t>1/15/19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6200D1-846E-C548-A951-685B41EBD8C1}" type="slidenum">
              <a:rPr lang="en-US" smtClean="0"/>
              <a:pPr/>
              <a:t>‹#›</a:t>
            </a:fld>
            <a:endParaRPr lang="en-US"/>
          </a:p>
        </p:txBody>
      </p:sp>
    </p:spTree>
    <p:extLst>
      <p:ext uri="{BB962C8B-B14F-4D97-AF65-F5344CB8AC3E}">
        <p14:creationId xmlns:p14="http://schemas.microsoft.com/office/powerpoint/2010/main" val="2101134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35A54B-9217-C44F-B449-E3CA313CCCC5}" type="datetimeFigureOut">
              <a:rPr lang="en-US" smtClean="0"/>
              <a:pPr/>
              <a:t>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6200D1-846E-C548-A951-685B41EBD8C1}" type="slidenum">
              <a:rPr lang="en-US" smtClean="0"/>
              <a:pPr/>
              <a:t>‹#›</a:t>
            </a:fld>
            <a:endParaRPr lang="en-US"/>
          </a:p>
        </p:txBody>
      </p:sp>
    </p:spTree>
    <p:extLst>
      <p:ext uri="{BB962C8B-B14F-4D97-AF65-F5344CB8AC3E}">
        <p14:creationId xmlns:p14="http://schemas.microsoft.com/office/powerpoint/2010/main" val="2717234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35A54B-9217-C44F-B449-E3CA313CCCC5}" type="datetimeFigureOut">
              <a:rPr lang="en-US" smtClean="0"/>
              <a:pPr/>
              <a:t>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6200D1-846E-C548-A951-685B41EBD8C1}" type="slidenum">
              <a:rPr lang="en-US" smtClean="0"/>
              <a:pPr/>
              <a:t>‹#›</a:t>
            </a:fld>
            <a:endParaRPr lang="en-US"/>
          </a:p>
        </p:txBody>
      </p:sp>
    </p:spTree>
    <p:extLst>
      <p:ext uri="{BB962C8B-B14F-4D97-AF65-F5344CB8AC3E}">
        <p14:creationId xmlns:p14="http://schemas.microsoft.com/office/powerpoint/2010/main" val="3653497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35A54B-9217-C44F-B449-E3CA313CCCC5}" type="datetimeFigureOut">
              <a:rPr lang="en-US" smtClean="0"/>
              <a:pPr/>
              <a:t>1/15/19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6200D1-846E-C548-A951-685B41EBD8C1}" type="slidenum">
              <a:rPr lang="en-US" smtClean="0"/>
              <a:pPr/>
              <a:t>‹#›</a:t>
            </a:fld>
            <a:endParaRPr lang="en-US"/>
          </a:p>
        </p:txBody>
      </p:sp>
    </p:spTree>
    <p:extLst>
      <p:ext uri="{BB962C8B-B14F-4D97-AF65-F5344CB8AC3E}">
        <p14:creationId xmlns:p14="http://schemas.microsoft.com/office/powerpoint/2010/main" val="2154998217"/>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en.wikipedia.org/wiki/Opte_Projec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fruittree/CSC435WebProgramm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en.wikipedia.org/wiki/Internet"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telegeography.com/telecom-resources/map-gallery/submarine-cable-map-2013/"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en.wikipedia.org/wiki/Tim_Berners-Le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w3.org/" TargetMode="External"/><Relationship Id="rId2" Type="http://schemas.openxmlformats.org/officeDocument/2006/relationships/hyperlink" Target="https://en.wikipedia.org/wiki/Domain_nam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facebook.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Microsoft_Edge" TargetMode="External"/><Relationship Id="rId2" Type="http://schemas.openxmlformats.org/officeDocument/2006/relationships/hyperlink" Target="https://www.nginx.com/resources/wik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sites.google.com/site/beixia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xkcd.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myau.american.edu/my.policy"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www.xkcd.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en.wikipedia.org/wiki/Internet_protocol_suit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whatismyip.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Uniform_Resource_Locator"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URL%20on%20wikipedia"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jmarshall.com/easy/http/%23whati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djce.org.uk/dumprequest"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List_of_HTTP_status_code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xkdc.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www.facebook.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www.webmaster-toolkit.com/mime-types.htm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3d.xkcd.com/?teapot"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www.bankofamerica.com"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brackets.io/" TargetMode="External"/><Relationship Id="rId1" Type="http://schemas.openxmlformats.org/officeDocument/2006/relationships/slideLayout" Target="../slideLayouts/slideLayout2.xml"/><Relationship Id="rId5" Type="http://schemas.openxmlformats.org/officeDocument/2006/relationships/hyperlink" Target="http://www.jmarshall.com/easy/http/%23whatis" TargetMode="External"/><Relationship Id="rId4" Type="http://schemas.openxmlformats.org/officeDocument/2006/relationships/hyperlink" Target="https://guides.github.com/introduction/git-handbook/"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djce.org.uk/dumprequest" TargetMode="External"/><Relationship Id="rId2" Type="http://schemas.openxmlformats.org/officeDocument/2006/relationships/hyperlink" Target="http://en.wikipedia.org/wiki/Uniform_resource_locator" TargetMode="External"/><Relationship Id="rId1" Type="http://schemas.openxmlformats.org/officeDocument/2006/relationships/slideLayout" Target="../slideLayouts/slideLayout2.xml"/><Relationship Id="rId4" Type="http://schemas.openxmlformats.org/officeDocument/2006/relationships/hyperlink" Target="http://www.tcpipguide.com/free/t_HTTPResponseMessageFormat.htm"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www.lumosity.com/landing_pages/431?gclid=CI2Wntii8LsCFUpnOgodR1UA5A"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1.xml"/><Relationship Id="rId13" Type="http://schemas.openxmlformats.org/officeDocument/2006/relationships/image" Target="../media/image13.png"/><Relationship Id="rId3" Type="http://schemas.microsoft.com/office/2007/relationships/media" Target="../media/media2.mov"/><Relationship Id="rId7" Type="http://schemas.openxmlformats.org/officeDocument/2006/relationships/slideLayout" Target="../slideLayouts/slideLayout2.xml"/><Relationship Id="rId12" Type="http://schemas.openxmlformats.org/officeDocument/2006/relationships/image" Target="../media/image12.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media/media3.mov"/><Relationship Id="rId11" Type="http://schemas.openxmlformats.org/officeDocument/2006/relationships/image" Target="../media/image11.png"/><Relationship Id="rId5" Type="http://schemas.microsoft.com/office/2007/relationships/media" Target="../media/media3.mov"/><Relationship Id="rId10" Type="http://schemas.openxmlformats.org/officeDocument/2006/relationships/image" Target="../media/image10.jpg"/><Relationship Id="rId4" Type="http://schemas.openxmlformats.org/officeDocument/2006/relationships/video" Target="../media/media2.mov"/><Relationship Id="rId9"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hyperlink" Target="http://www.washingtonpost.com"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www.amazon.com/s/ref=nb_sb_noss_2?url=search-alias=aps&amp;field-keywords=frensh%20pres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www.amazon.com/s/ref=nb_sb_noss_2?url=search-alias=aps&amp;field-keywords=frensh%20press"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solidFill>
                  <a:srgbClr val="000090"/>
                </a:solidFill>
                <a:latin typeface="Garamond"/>
                <a:cs typeface="Garamond"/>
              </a:rPr>
              <a:t>CSC435: Web Programming</a:t>
            </a:r>
            <a:br>
              <a:rPr lang="en-US" b="1" dirty="0">
                <a:solidFill>
                  <a:srgbClr val="000090"/>
                </a:solidFill>
                <a:latin typeface="Garamond"/>
                <a:cs typeface="Garamond"/>
              </a:rPr>
            </a:br>
            <a:r>
              <a:rPr lang="en-US" b="1" dirty="0">
                <a:solidFill>
                  <a:srgbClr val="000090"/>
                </a:solidFill>
                <a:latin typeface="Garamond"/>
                <a:cs typeface="Garamond"/>
              </a:rPr>
              <a:t>Lecture 1: the internet and the web</a:t>
            </a:r>
          </a:p>
        </p:txBody>
      </p:sp>
      <p:sp>
        <p:nvSpPr>
          <p:cNvPr id="3" name="Subtitle 2"/>
          <p:cNvSpPr>
            <a:spLocks noGrp="1"/>
          </p:cNvSpPr>
          <p:nvPr>
            <p:ph type="subTitle" idx="1"/>
          </p:nvPr>
        </p:nvSpPr>
        <p:spPr/>
        <p:txBody>
          <a:bodyPr>
            <a:normAutofit/>
          </a:bodyPr>
          <a:lstStyle/>
          <a:p>
            <a:r>
              <a:rPr lang="en-US" dirty="0">
                <a:latin typeface="Garamond"/>
                <a:cs typeface="Garamond"/>
              </a:rPr>
              <a:t>Bei Xiao</a:t>
            </a:r>
          </a:p>
          <a:p>
            <a:r>
              <a:rPr lang="en-US" dirty="0">
                <a:latin typeface="Garamond"/>
                <a:cs typeface="Garamond"/>
              </a:rPr>
              <a:t>American University</a:t>
            </a:r>
          </a:p>
          <a:p>
            <a:r>
              <a:rPr lang="en-US" dirty="0">
                <a:latin typeface="Garamond"/>
                <a:cs typeface="Garamond"/>
              </a:rPr>
              <a:t>Jan 15, 2019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This class is NOT about</a:t>
            </a:r>
            <a:endParaRPr lang="en-US" dirty="0"/>
          </a:p>
        </p:txBody>
      </p:sp>
      <p:sp>
        <p:nvSpPr>
          <p:cNvPr id="3" name="Content Placeholder 2"/>
          <p:cNvSpPr>
            <a:spLocks noGrp="1"/>
          </p:cNvSpPr>
          <p:nvPr>
            <p:ph idx="1"/>
          </p:nvPr>
        </p:nvSpPr>
        <p:spPr/>
        <p:txBody>
          <a:bodyPr/>
          <a:lstStyle/>
          <a:p>
            <a:r>
              <a:rPr lang="en-US" dirty="0">
                <a:latin typeface="Garamond"/>
                <a:cs typeface="Garamond"/>
              </a:rPr>
              <a:t>How to make website pretty and stylish</a:t>
            </a:r>
          </a:p>
          <a:p>
            <a:r>
              <a:rPr lang="en-US" dirty="0">
                <a:latin typeface="Garamond"/>
                <a:cs typeface="Garamond"/>
              </a:rPr>
              <a:t>How to make mobile apps</a:t>
            </a:r>
          </a:p>
          <a:p>
            <a:r>
              <a:rPr lang="en-US" dirty="0">
                <a:latin typeface="Garamond"/>
                <a:cs typeface="Garamond"/>
              </a:rPr>
              <a:t>How to make website user friendly</a:t>
            </a:r>
          </a:p>
          <a:p>
            <a:r>
              <a:rPr lang="en-US" dirty="0">
                <a:latin typeface="Garamond"/>
                <a:cs typeface="Garamond"/>
              </a:rPr>
              <a:t>How to display and visualize data</a:t>
            </a:r>
          </a:p>
          <a:p>
            <a:r>
              <a:rPr lang="en-US" dirty="0">
                <a:latin typeface="Garamond"/>
                <a:cs typeface="Garamond"/>
              </a:rPr>
              <a:t>If you wish to learn these things, take courses in graphic design program and </a:t>
            </a:r>
            <a:r>
              <a:rPr lang="en-US" dirty="0" err="1">
                <a:latin typeface="Garamond"/>
                <a:cs typeface="Garamond"/>
              </a:rPr>
              <a:t>DataVis</a:t>
            </a:r>
            <a:r>
              <a:rPr lang="en-US" dirty="0">
                <a:latin typeface="Garamond"/>
                <a:cs typeface="Garamond"/>
              </a:rPr>
              <a:t> </a:t>
            </a:r>
            <a:r>
              <a:rPr lang="en-US" dirty="0" err="1">
                <a:latin typeface="Garamond"/>
                <a:cs typeface="Garamond"/>
              </a:rPr>
              <a:t>calss</a:t>
            </a:r>
            <a:r>
              <a:rPr lang="en-US" dirty="0">
                <a:latin typeface="Garamond"/>
                <a:cs typeface="Garamond"/>
              </a:rPr>
              <a:t> from Alex Godwin</a:t>
            </a:r>
          </a:p>
          <a:p>
            <a:endParaRPr lang="en-US" dirty="0"/>
          </a:p>
        </p:txBody>
      </p:sp>
    </p:spTree>
    <p:extLst>
      <p:ext uri="{BB962C8B-B14F-4D97-AF65-F5344CB8AC3E}">
        <p14:creationId xmlns:p14="http://schemas.microsoft.com/office/powerpoint/2010/main" val="2661366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Promises</a:t>
            </a:r>
            <a:endParaRPr lang="en-US" dirty="0"/>
          </a:p>
        </p:txBody>
      </p:sp>
      <p:sp>
        <p:nvSpPr>
          <p:cNvPr id="3" name="Content Placeholder 2"/>
          <p:cNvSpPr>
            <a:spLocks noGrp="1"/>
          </p:cNvSpPr>
          <p:nvPr>
            <p:ph idx="1"/>
          </p:nvPr>
        </p:nvSpPr>
        <p:spPr/>
        <p:txBody>
          <a:bodyPr>
            <a:normAutofit/>
          </a:bodyPr>
          <a:lstStyle/>
          <a:p>
            <a:pPr lvl="0"/>
            <a:endParaRPr lang="en-US" dirty="0">
              <a:latin typeface="Garamond"/>
              <a:cs typeface="Garamond"/>
            </a:endParaRPr>
          </a:p>
          <a:p>
            <a:pPr lvl="0"/>
            <a:r>
              <a:rPr lang="en-US" dirty="0">
                <a:latin typeface="Garamond"/>
                <a:cs typeface="Garamond"/>
              </a:rPr>
              <a:t>Web programming is in real-time is hard and messy.</a:t>
            </a:r>
          </a:p>
          <a:p>
            <a:pPr lvl="0"/>
            <a:r>
              <a:rPr lang="en-US" dirty="0">
                <a:latin typeface="Garamond"/>
                <a:cs typeface="Garamond"/>
              </a:rPr>
              <a:t>I won’t know the answers to lots of questions, and I will google things in front of you.</a:t>
            </a:r>
          </a:p>
          <a:p>
            <a:pPr lvl="0"/>
            <a:r>
              <a:rPr lang="en-US" dirty="0">
                <a:latin typeface="Garamond"/>
                <a:cs typeface="Garamond"/>
              </a:rPr>
              <a:t>I will fix my terrible code in front of you. </a:t>
            </a:r>
          </a:p>
          <a:p>
            <a:pPr marL="0" indent="0">
              <a:buNone/>
            </a:pPr>
            <a:endParaRPr lang="en-US" dirty="0">
              <a:latin typeface="Garamond"/>
              <a:cs typeface="Garamond"/>
            </a:endParaRPr>
          </a:p>
        </p:txBody>
      </p:sp>
    </p:spTree>
    <p:extLst>
      <p:ext uri="{BB962C8B-B14F-4D97-AF65-F5344CB8AC3E}">
        <p14:creationId xmlns:p14="http://schemas.microsoft.com/office/powerpoint/2010/main" val="3844759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Grading</a:t>
            </a:r>
            <a:endParaRPr lang="en-US" dirty="0"/>
          </a:p>
        </p:txBody>
      </p:sp>
      <p:sp>
        <p:nvSpPr>
          <p:cNvPr id="3" name="Content Placeholder 2"/>
          <p:cNvSpPr>
            <a:spLocks noGrp="1"/>
          </p:cNvSpPr>
          <p:nvPr>
            <p:ph idx="1"/>
          </p:nvPr>
        </p:nvSpPr>
        <p:spPr/>
        <p:txBody>
          <a:bodyPr>
            <a:normAutofit fontScale="70000" lnSpcReduction="20000"/>
          </a:bodyPr>
          <a:lstStyle/>
          <a:p>
            <a:r>
              <a:rPr lang="en-US" dirty="0">
                <a:latin typeface="Garamond"/>
                <a:cs typeface="Garamond"/>
              </a:rPr>
              <a:t>60% individual assignments (approximately 5-6 projects)</a:t>
            </a:r>
          </a:p>
          <a:p>
            <a:endParaRPr lang="en-US" dirty="0">
              <a:latin typeface="Garamond"/>
              <a:cs typeface="Garamond"/>
            </a:endParaRPr>
          </a:p>
          <a:p>
            <a:r>
              <a:rPr lang="en-US" dirty="0">
                <a:latin typeface="Garamond"/>
                <a:cs typeface="Garamond"/>
              </a:rPr>
              <a:t>10% Mid-term exam (open-book programming exercises), Time: the Friday after Spring break. </a:t>
            </a:r>
          </a:p>
          <a:p>
            <a:pPr marL="0" indent="0">
              <a:buNone/>
            </a:pPr>
            <a:r>
              <a:rPr lang="en-US" dirty="0">
                <a:latin typeface="Garamond"/>
                <a:cs typeface="Garamond"/>
              </a:rPr>
              <a:t> </a:t>
            </a:r>
          </a:p>
          <a:p>
            <a:r>
              <a:rPr lang="en-US" dirty="0">
                <a:latin typeface="Garamond"/>
                <a:cs typeface="Garamond"/>
              </a:rPr>
              <a:t>10% Creative project</a:t>
            </a:r>
          </a:p>
          <a:p>
            <a:pPr marL="0" indent="0">
              <a:buNone/>
            </a:pPr>
            <a:r>
              <a:rPr lang="en-US" dirty="0">
                <a:latin typeface="Garamond"/>
                <a:cs typeface="Garamond"/>
              </a:rPr>
              <a:t> </a:t>
            </a:r>
          </a:p>
          <a:p>
            <a:r>
              <a:rPr lang="en-US" dirty="0">
                <a:latin typeface="Garamond"/>
                <a:cs typeface="Garamond"/>
              </a:rPr>
              <a:t>10% Final Project</a:t>
            </a:r>
          </a:p>
          <a:p>
            <a:pPr marL="0" indent="0">
              <a:buNone/>
            </a:pPr>
            <a:r>
              <a:rPr lang="en-US" dirty="0">
                <a:latin typeface="Garamond"/>
                <a:cs typeface="Garamond"/>
              </a:rPr>
              <a:t>  </a:t>
            </a:r>
          </a:p>
          <a:p>
            <a:r>
              <a:rPr lang="en-US" dirty="0">
                <a:latin typeface="Garamond"/>
                <a:cs typeface="Garamond"/>
              </a:rPr>
              <a:t>10% In-class exercises and quiz (every class, both results and participation count!).  </a:t>
            </a:r>
          </a:p>
          <a:p>
            <a:endParaRPr lang="en-US" dirty="0">
              <a:latin typeface="Garamond"/>
              <a:cs typeface="Garamond"/>
            </a:endParaRPr>
          </a:p>
          <a:p>
            <a:r>
              <a:rPr lang="en-US" dirty="0">
                <a:latin typeface="Garamond"/>
                <a:cs typeface="Garamond"/>
              </a:rPr>
              <a:t>All projects are independent unless teamwork is specified. </a:t>
            </a:r>
          </a:p>
        </p:txBody>
      </p:sp>
      <p:sp>
        <p:nvSpPr>
          <p:cNvPr id="4" name="TextBox 3"/>
          <p:cNvSpPr txBox="1"/>
          <p:nvPr/>
        </p:nvSpPr>
        <p:spPr>
          <a:xfrm>
            <a:off x="4864804" y="2832130"/>
            <a:ext cx="3447923" cy="1938992"/>
          </a:xfrm>
          <a:prstGeom prst="rect">
            <a:avLst/>
          </a:prstGeom>
          <a:noFill/>
        </p:spPr>
        <p:txBody>
          <a:bodyPr wrap="square" rtlCol="0">
            <a:spAutoFit/>
          </a:bodyPr>
          <a:lstStyle/>
          <a:p>
            <a:r>
              <a:rPr lang="en-US" sz="2800" dirty="0">
                <a:solidFill>
                  <a:srgbClr val="FF0000"/>
                </a:solidFill>
              </a:rPr>
              <a:t>Key word: Programming </a:t>
            </a:r>
          </a:p>
          <a:p>
            <a:endParaRPr lang="en-US" sz="3200" dirty="0">
              <a:solidFill>
                <a:srgbClr val="FF0000"/>
              </a:solidFill>
            </a:endParaRPr>
          </a:p>
          <a:p>
            <a:endParaRPr lang="en-US" sz="3200" dirty="0">
              <a:solidFill>
                <a:srgbClr val="FF0000"/>
              </a:solidFill>
            </a:endParaRPr>
          </a:p>
        </p:txBody>
      </p:sp>
    </p:spTree>
    <p:extLst>
      <p:ext uri="{BB962C8B-B14F-4D97-AF65-F5344CB8AC3E}">
        <p14:creationId xmlns:p14="http://schemas.microsoft.com/office/powerpoint/2010/main" val="1796783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fontScale="77500" lnSpcReduction="20000"/>
          </a:bodyPr>
          <a:lstStyle/>
          <a:p>
            <a:r>
              <a:rPr lang="en-US" dirty="0">
                <a:latin typeface="Garamond"/>
                <a:cs typeface="Garamond"/>
              </a:rPr>
              <a:t>Unlike a usual unfinished crammed final project that assigned at the end of the semester……This term starts with </a:t>
            </a:r>
            <a:r>
              <a:rPr lang="en-US" dirty="0">
                <a:solidFill>
                  <a:srgbClr val="FF0000"/>
                </a:solidFill>
                <a:latin typeface="Garamond"/>
                <a:cs typeface="Garamond"/>
              </a:rPr>
              <a:t>building a web app from scratch on the first day! </a:t>
            </a:r>
          </a:p>
          <a:p>
            <a:r>
              <a:rPr lang="en-US" dirty="0">
                <a:latin typeface="Garamond"/>
                <a:cs typeface="Garamond"/>
              </a:rPr>
              <a:t>Example: a dynamic website that collects user responses from the crowds (e.g. rating DC neighborhood safety, Tracking election data.)</a:t>
            </a:r>
          </a:p>
          <a:p>
            <a:r>
              <a:rPr lang="en-US" dirty="0">
                <a:latin typeface="Garamond"/>
                <a:cs typeface="Garamond"/>
              </a:rPr>
              <a:t>Entirely your own design and topic.  </a:t>
            </a:r>
          </a:p>
          <a:p>
            <a:r>
              <a:rPr lang="en-US" dirty="0">
                <a:latin typeface="Garamond"/>
                <a:cs typeface="Garamond"/>
              </a:rPr>
              <a:t>Every week you finish some specified requirement (you spend one hour each week). </a:t>
            </a:r>
          </a:p>
          <a:p>
            <a:r>
              <a:rPr lang="en-US" dirty="0">
                <a:latin typeface="Garamond"/>
                <a:cs typeface="Garamond"/>
              </a:rPr>
              <a:t>But have to turn in whatever you have. </a:t>
            </a:r>
          </a:p>
          <a:p>
            <a:r>
              <a:rPr lang="en-US" dirty="0">
                <a:latin typeface="Garamond"/>
                <a:cs typeface="Garamond"/>
              </a:rPr>
              <a:t>And the end, you have a working web app that you can upload to Amazon Mechanical Turk and present your results. </a:t>
            </a:r>
          </a:p>
          <a:p>
            <a:endParaRPr lang="en-US" dirty="0">
              <a:latin typeface="Garamond"/>
              <a:cs typeface="Garamond"/>
            </a:endParaRPr>
          </a:p>
          <a:p>
            <a:endParaRPr lang="en-US" dirty="0"/>
          </a:p>
        </p:txBody>
      </p:sp>
      <p:sp>
        <p:nvSpPr>
          <p:cNvPr id="6" name="Title 1"/>
          <p:cNvSpPr>
            <a:spLocks noGrp="1"/>
          </p:cNvSpPr>
          <p:nvPr>
            <p:ph type="title"/>
          </p:nvPr>
        </p:nvSpPr>
        <p:spPr/>
        <p:txBody>
          <a:bodyPr/>
          <a:lstStyle/>
          <a:p>
            <a:r>
              <a:rPr lang="en-US" dirty="0">
                <a:solidFill>
                  <a:srgbClr val="000090"/>
                </a:solidFill>
              </a:rPr>
              <a:t>Creative Project</a:t>
            </a:r>
            <a:endParaRPr lang="en-US" dirty="0"/>
          </a:p>
        </p:txBody>
      </p:sp>
    </p:spTree>
    <p:extLst>
      <p:ext uri="{BB962C8B-B14F-4D97-AF65-F5344CB8AC3E}">
        <p14:creationId xmlns:p14="http://schemas.microsoft.com/office/powerpoint/2010/main" val="1397450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Late Policy</a:t>
            </a:r>
            <a:endParaRPr lang="en-US" dirty="0"/>
          </a:p>
        </p:txBody>
      </p:sp>
      <p:sp>
        <p:nvSpPr>
          <p:cNvPr id="3" name="Content Placeholder 2"/>
          <p:cNvSpPr>
            <a:spLocks noGrp="1"/>
          </p:cNvSpPr>
          <p:nvPr>
            <p:ph idx="1"/>
          </p:nvPr>
        </p:nvSpPr>
        <p:spPr/>
        <p:txBody>
          <a:bodyPr>
            <a:normAutofit fontScale="92500" lnSpcReduction="10000"/>
          </a:bodyPr>
          <a:lstStyle/>
          <a:p>
            <a:r>
              <a:rPr lang="en-US" dirty="0">
                <a:latin typeface="Garamond"/>
                <a:cs typeface="Garamond"/>
              </a:rPr>
              <a:t>Read Course Syllabus!</a:t>
            </a:r>
          </a:p>
          <a:p>
            <a:pPr marL="0" indent="0">
              <a:buNone/>
            </a:pPr>
            <a:endParaRPr lang="en-US" dirty="0">
              <a:latin typeface="Garamond"/>
              <a:cs typeface="Garamond"/>
            </a:endParaRPr>
          </a:p>
          <a:p>
            <a:r>
              <a:rPr lang="en-US" dirty="0">
                <a:latin typeface="Garamond"/>
                <a:cs typeface="Garamond"/>
              </a:rPr>
              <a:t>Every late homework will receive 5% automatic reduction of grade for every late day. </a:t>
            </a:r>
          </a:p>
          <a:p>
            <a:pPr marL="0" indent="0">
              <a:buNone/>
            </a:pPr>
            <a:endParaRPr lang="en-US" dirty="0">
              <a:latin typeface="Garamond"/>
              <a:cs typeface="Garamond"/>
            </a:endParaRPr>
          </a:p>
          <a:p>
            <a:r>
              <a:rPr lang="en-US" dirty="0">
                <a:latin typeface="Garamond"/>
                <a:cs typeface="Garamond"/>
              </a:rPr>
              <a:t>No homework is accepted </a:t>
            </a:r>
            <a:r>
              <a:rPr lang="en-US" b="1" dirty="0">
                <a:latin typeface="Garamond"/>
                <a:cs typeface="Garamond"/>
              </a:rPr>
              <a:t>5 days after </a:t>
            </a:r>
            <a:r>
              <a:rPr lang="en-US" dirty="0">
                <a:latin typeface="Garamond"/>
                <a:cs typeface="Garamond"/>
              </a:rPr>
              <a:t>the due date and after the final exam date (will receive zero). </a:t>
            </a:r>
          </a:p>
          <a:p>
            <a:pPr marL="0" indent="0">
              <a:buNone/>
            </a:pPr>
            <a:endParaRPr lang="en-US" dirty="0">
              <a:latin typeface="Garamond"/>
              <a:cs typeface="Garamond"/>
            </a:endParaRPr>
          </a:p>
          <a:p>
            <a:pPr marL="0" indent="0">
              <a:buNone/>
            </a:pPr>
            <a:r>
              <a:rPr lang="en-US" dirty="0">
                <a:latin typeface="Garamond"/>
                <a:cs typeface="Garamond"/>
              </a:rPr>
              <a:t> </a:t>
            </a:r>
          </a:p>
        </p:txBody>
      </p:sp>
    </p:spTree>
    <p:extLst>
      <p:ext uri="{BB962C8B-B14F-4D97-AF65-F5344CB8AC3E}">
        <p14:creationId xmlns:p14="http://schemas.microsoft.com/office/powerpoint/2010/main" val="3459022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Overview</a:t>
            </a:r>
          </a:p>
        </p:txBody>
      </p:sp>
      <p:sp>
        <p:nvSpPr>
          <p:cNvPr id="3" name="Content Placeholder 2"/>
          <p:cNvSpPr>
            <a:spLocks noGrp="1"/>
          </p:cNvSpPr>
          <p:nvPr>
            <p:ph idx="1"/>
          </p:nvPr>
        </p:nvSpPr>
        <p:spPr/>
        <p:txBody>
          <a:bodyPr>
            <a:normAutofit lnSpcReduction="10000"/>
          </a:bodyPr>
          <a:lstStyle/>
          <a:p>
            <a:r>
              <a:rPr lang="en-US" dirty="0">
                <a:latin typeface="Garamond"/>
                <a:cs typeface="Garamond"/>
              </a:rPr>
              <a:t>Composition of a website</a:t>
            </a:r>
          </a:p>
          <a:p>
            <a:r>
              <a:rPr lang="en-US" dirty="0">
                <a:latin typeface="Garamond"/>
                <a:cs typeface="Garamond"/>
              </a:rPr>
              <a:t>What is the internet?</a:t>
            </a:r>
          </a:p>
          <a:p>
            <a:r>
              <a:rPr lang="en-US" dirty="0">
                <a:latin typeface="Garamond"/>
                <a:cs typeface="Garamond"/>
              </a:rPr>
              <a:t>How to access a website?</a:t>
            </a:r>
          </a:p>
          <a:p>
            <a:r>
              <a:rPr lang="en-US" dirty="0">
                <a:latin typeface="Garamond"/>
                <a:cs typeface="Garamond"/>
              </a:rPr>
              <a:t>What is an IP address</a:t>
            </a:r>
          </a:p>
          <a:p>
            <a:r>
              <a:rPr lang="en-US" dirty="0">
                <a:latin typeface="Garamond"/>
                <a:cs typeface="Garamond"/>
              </a:rPr>
              <a:t>What is  URL?</a:t>
            </a:r>
          </a:p>
          <a:p>
            <a:r>
              <a:rPr lang="en-US" dirty="0">
                <a:latin typeface="Garamond"/>
                <a:cs typeface="Garamond"/>
              </a:rPr>
              <a:t>How to send request to server?</a:t>
            </a:r>
          </a:p>
          <a:p>
            <a:r>
              <a:rPr lang="en-US" dirty="0">
                <a:latin typeface="Garamond"/>
                <a:cs typeface="Garamond"/>
              </a:rPr>
              <a:t>What are client side technologies?</a:t>
            </a:r>
          </a:p>
          <a:p>
            <a:r>
              <a:rPr lang="en-US" dirty="0">
                <a:latin typeface="Garamond"/>
                <a:cs typeface="Garamond"/>
              </a:rPr>
              <a:t>What are server side technologies?</a:t>
            </a:r>
          </a:p>
          <a:p>
            <a:endParaRPr lang="en-US" dirty="0"/>
          </a:p>
          <a:p>
            <a:pPr>
              <a:buNone/>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54A3149-8FE9-D946-B76C-55BDF65D4A9A}"/>
              </a:ext>
            </a:extLst>
          </p:cNvPr>
          <p:cNvSpPr>
            <a:spLocks noGrp="1"/>
          </p:cNvSpPr>
          <p:nvPr>
            <p:ph type="title"/>
          </p:nvPr>
        </p:nvSpPr>
        <p:spPr>
          <a:xfrm>
            <a:off x="457200" y="274638"/>
            <a:ext cx="8229600" cy="1143000"/>
          </a:xfrm>
        </p:spPr>
        <p:txBody>
          <a:bodyPr/>
          <a:lstStyle/>
          <a:p>
            <a:r>
              <a:rPr lang="en-US" dirty="0">
                <a:solidFill>
                  <a:srgbClr val="000090"/>
                </a:solidFill>
              </a:rPr>
              <a:t>What is a web page, really? </a:t>
            </a:r>
          </a:p>
        </p:txBody>
      </p:sp>
      <p:pic>
        <p:nvPicPr>
          <p:cNvPr id="8" name="Picture 7">
            <a:extLst>
              <a:ext uri="{FF2B5EF4-FFF2-40B4-BE49-F238E27FC236}">
                <a16:creationId xmlns:a16="http://schemas.microsoft.com/office/drawing/2014/main" id="{EB1DE8F4-5636-464A-88C4-3478A4D4C10E}"/>
              </a:ext>
            </a:extLst>
          </p:cNvPr>
          <p:cNvPicPr>
            <a:picLocks noChangeAspect="1"/>
          </p:cNvPicPr>
          <p:nvPr/>
        </p:nvPicPr>
        <p:blipFill>
          <a:blip r:embed="rId2"/>
          <a:stretch>
            <a:fillRect/>
          </a:stretch>
        </p:blipFill>
        <p:spPr>
          <a:xfrm>
            <a:off x="0" y="1308996"/>
            <a:ext cx="9144000" cy="5736298"/>
          </a:xfrm>
          <a:prstGeom prst="rect">
            <a:avLst/>
          </a:prstGeom>
        </p:spPr>
      </p:pic>
    </p:spTree>
    <p:extLst>
      <p:ext uri="{BB962C8B-B14F-4D97-AF65-F5344CB8AC3E}">
        <p14:creationId xmlns:p14="http://schemas.microsoft.com/office/powerpoint/2010/main" val="2737962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90"/>
                </a:solidFill>
              </a:rPr>
              <a:t>Web Languages/Technologies</a:t>
            </a:r>
            <a:br>
              <a:rPr lang="en-US" dirty="0">
                <a:solidFill>
                  <a:srgbClr val="000090"/>
                </a:solidFill>
              </a:rPr>
            </a:br>
            <a:r>
              <a:rPr lang="en-US" dirty="0">
                <a:solidFill>
                  <a:srgbClr val="000090"/>
                </a:solidFill>
              </a:rPr>
              <a:t>Big list of different things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endParaRPr lang="en-US" dirty="0">
              <a:latin typeface="Garamond"/>
              <a:cs typeface="Garamond"/>
            </a:endParaRPr>
          </a:p>
          <a:p>
            <a:pPr lvl="0"/>
            <a:r>
              <a:rPr lang="en-US" dirty="0">
                <a:latin typeface="Garamond"/>
                <a:cs typeface="Garamond"/>
              </a:rPr>
              <a:t>Content: Hypertext Markup Language (</a:t>
            </a:r>
            <a:r>
              <a:rPr lang="en-US" dirty="0">
                <a:solidFill>
                  <a:srgbClr val="558ED5"/>
                </a:solidFill>
                <a:latin typeface="Garamond"/>
                <a:cs typeface="Garamond"/>
              </a:rPr>
              <a:t>HTML</a:t>
            </a:r>
            <a:r>
              <a:rPr lang="en-US" dirty="0">
                <a:latin typeface="Garamond"/>
                <a:cs typeface="Garamond"/>
              </a:rPr>
              <a:t>)</a:t>
            </a:r>
          </a:p>
          <a:p>
            <a:pPr lvl="0"/>
            <a:r>
              <a:rPr lang="en-US" dirty="0">
                <a:latin typeface="Garamond"/>
                <a:cs typeface="Garamond"/>
              </a:rPr>
              <a:t>Style: Cascading Style Sheets (</a:t>
            </a:r>
            <a:r>
              <a:rPr lang="en-US" dirty="0">
                <a:solidFill>
                  <a:srgbClr val="558ED5"/>
                </a:solidFill>
                <a:latin typeface="Garamond"/>
                <a:cs typeface="Garamond"/>
              </a:rPr>
              <a:t>CSS</a:t>
            </a:r>
            <a:r>
              <a:rPr lang="en-US" dirty="0">
                <a:latin typeface="Garamond"/>
                <a:cs typeface="Garamond"/>
              </a:rPr>
              <a:t>)</a:t>
            </a:r>
          </a:p>
          <a:p>
            <a:pPr lvl="0"/>
            <a:r>
              <a:rPr lang="en-US" dirty="0">
                <a:latin typeface="Garamond"/>
                <a:cs typeface="Garamond"/>
              </a:rPr>
              <a:t>Behavior: </a:t>
            </a:r>
            <a:r>
              <a:rPr lang="en-US" dirty="0">
                <a:solidFill>
                  <a:srgbClr val="558ED5"/>
                </a:solidFill>
                <a:latin typeface="Garamond"/>
                <a:cs typeface="Garamond"/>
              </a:rPr>
              <a:t>JavaScript</a:t>
            </a:r>
            <a:r>
              <a:rPr lang="en-US" dirty="0">
                <a:latin typeface="Garamond"/>
                <a:cs typeface="Garamond"/>
              </a:rPr>
              <a:t> and libraries for creating interactive web pages </a:t>
            </a:r>
          </a:p>
          <a:p>
            <a:pPr lvl="0"/>
            <a:r>
              <a:rPr lang="en-US" dirty="0">
                <a:latin typeface="Garamond"/>
                <a:cs typeface="Garamond"/>
              </a:rPr>
              <a:t>Data representation and transfer: JavaScript Object Notation(</a:t>
            </a:r>
            <a:r>
              <a:rPr lang="en-US" dirty="0">
                <a:solidFill>
                  <a:srgbClr val="558ED5"/>
                </a:solidFill>
                <a:latin typeface="Garamond"/>
                <a:cs typeface="Garamond"/>
              </a:rPr>
              <a:t>JSON</a:t>
            </a:r>
            <a:r>
              <a:rPr lang="en-US" dirty="0">
                <a:latin typeface="Garamond"/>
                <a:cs typeface="Garamond"/>
              </a:rPr>
              <a:t>). </a:t>
            </a:r>
          </a:p>
          <a:p>
            <a:pPr lvl="0"/>
            <a:r>
              <a:rPr lang="en-US" dirty="0">
                <a:latin typeface="Garamond"/>
                <a:cs typeface="Garamond"/>
              </a:rPr>
              <a:t>Dynamic web servers: Hypertext Process (</a:t>
            </a:r>
            <a:r>
              <a:rPr lang="en-US" dirty="0">
                <a:solidFill>
                  <a:srgbClr val="558ED5"/>
                </a:solidFill>
                <a:latin typeface="Garamond"/>
                <a:cs typeface="Garamond"/>
              </a:rPr>
              <a:t>PHP</a:t>
            </a:r>
            <a:r>
              <a:rPr lang="en-US" dirty="0">
                <a:latin typeface="Garamond"/>
                <a:cs typeface="Garamond"/>
              </a:rPr>
              <a:t>)</a:t>
            </a:r>
          </a:p>
          <a:p>
            <a:pPr lvl="0"/>
            <a:r>
              <a:rPr lang="en-US" dirty="0">
                <a:latin typeface="Garamond"/>
                <a:cs typeface="Garamond"/>
              </a:rPr>
              <a:t>Enhanced data transfer: Asynchronous JavaScript and XML (</a:t>
            </a:r>
            <a:r>
              <a:rPr lang="en-US" dirty="0">
                <a:solidFill>
                  <a:srgbClr val="558ED5"/>
                </a:solidFill>
                <a:latin typeface="Garamond"/>
                <a:cs typeface="Garamond"/>
              </a:rPr>
              <a:t>Ajax</a:t>
            </a:r>
            <a:r>
              <a:rPr lang="en-US" dirty="0">
                <a:latin typeface="Garamond"/>
                <a:cs typeface="Garamond"/>
              </a:rPr>
              <a:t>) </a:t>
            </a:r>
          </a:p>
          <a:p>
            <a:pPr lvl="0"/>
            <a:r>
              <a:rPr lang="en-US" dirty="0">
                <a:latin typeface="Garamond"/>
                <a:cs typeface="Garamond"/>
              </a:rPr>
              <a:t>Data Bases: Structured Query Language (</a:t>
            </a:r>
            <a:r>
              <a:rPr lang="en-US" dirty="0">
                <a:solidFill>
                  <a:srgbClr val="558ED5"/>
                </a:solidFill>
                <a:latin typeface="Garamond"/>
                <a:cs typeface="Garamond"/>
              </a:rPr>
              <a:t>SQL</a:t>
            </a:r>
            <a:r>
              <a:rPr lang="en-US" dirty="0">
                <a:latin typeface="Garamond"/>
                <a:cs typeface="Garamond"/>
              </a:rPr>
              <a:t>)</a:t>
            </a:r>
            <a:endParaRPr lang="en-US" dirty="0"/>
          </a:p>
        </p:txBody>
      </p:sp>
    </p:spTree>
    <p:extLst>
      <p:ext uri="{BB962C8B-B14F-4D97-AF65-F5344CB8AC3E}">
        <p14:creationId xmlns:p14="http://schemas.microsoft.com/office/powerpoint/2010/main" val="3297805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26486"/>
            <a:ext cx="8229600" cy="1143000"/>
          </a:xfrm>
        </p:spPr>
        <p:txBody>
          <a:bodyPr/>
          <a:lstStyle/>
          <a:p>
            <a:r>
              <a:rPr lang="en-US" dirty="0">
                <a:solidFill>
                  <a:srgbClr val="000090"/>
                </a:solidFill>
              </a:rPr>
              <a:t>What is the internet?</a:t>
            </a:r>
          </a:p>
        </p:txBody>
      </p:sp>
      <p:sp>
        <p:nvSpPr>
          <p:cNvPr id="4" name="Rectangle 3"/>
          <p:cNvSpPr/>
          <p:nvPr/>
        </p:nvSpPr>
        <p:spPr>
          <a:xfrm>
            <a:off x="2490991" y="6146800"/>
            <a:ext cx="4162017" cy="369332"/>
          </a:xfrm>
          <a:prstGeom prst="rect">
            <a:avLst/>
          </a:prstGeom>
        </p:spPr>
        <p:txBody>
          <a:bodyPr wrap="none">
            <a:spAutoFit/>
          </a:bodyPr>
          <a:lstStyle/>
          <a:p>
            <a:r>
              <a:rPr lang="en-US" dirty="0">
                <a:hlinkClick r:id="rId3"/>
              </a:rPr>
              <a:t>http://</a:t>
            </a:r>
            <a:r>
              <a:rPr lang="en-US" dirty="0" err="1">
                <a:hlinkClick r:id="rId3"/>
              </a:rPr>
              <a:t>en.wikipedia.org/wiki/Opte_Project</a:t>
            </a:r>
            <a:endParaRPr lang="en-US" dirty="0"/>
          </a:p>
        </p:txBody>
      </p:sp>
      <p:pic>
        <p:nvPicPr>
          <p:cNvPr id="2" name="Picture 1" descr="Internet_map_1024_-_transparent,_invert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0990" y="1235885"/>
            <a:ext cx="4600429" cy="460042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rgbClr val="000090"/>
                </a:solidFill>
              </a:rPr>
              <a:t>What is the internet?</a:t>
            </a:r>
          </a:p>
        </p:txBody>
      </p:sp>
      <p:sp>
        <p:nvSpPr>
          <p:cNvPr id="3" name="Content Placeholder 2"/>
          <p:cNvSpPr>
            <a:spLocks noGrp="1"/>
          </p:cNvSpPr>
          <p:nvPr>
            <p:ph idx="1"/>
          </p:nvPr>
        </p:nvSpPr>
        <p:spPr/>
        <p:txBody>
          <a:bodyPr>
            <a:normAutofit/>
          </a:bodyPr>
          <a:lstStyle/>
          <a:p>
            <a:r>
              <a:rPr lang="en-US" sz="2800" dirty="0">
                <a:latin typeface="Garamond"/>
                <a:cs typeface="Garamond"/>
              </a:rPr>
              <a:t>The internet is a physical network connecting millions of computers using the same protocols (TCP/IP) of sharing transmitting information. In reality, internet is network of small networks</a:t>
            </a:r>
            <a:r>
              <a:rPr lang="en-US" sz="2800" dirty="0"/>
              <a:t>.</a:t>
            </a:r>
          </a:p>
          <a:p>
            <a:pPr>
              <a:buNone/>
            </a:pPr>
            <a:endParaRPr lang="en-US" sz="2800" dirty="0"/>
          </a:p>
          <a:p>
            <a:pPr>
              <a:buNone/>
            </a:pPr>
            <a:endParaRPr 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Course Info</a:t>
            </a:r>
          </a:p>
        </p:txBody>
      </p:sp>
      <p:sp>
        <p:nvSpPr>
          <p:cNvPr id="3" name="Content Placeholder 2"/>
          <p:cNvSpPr>
            <a:spLocks noGrp="1"/>
          </p:cNvSpPr>
          <p:nvPr>
            <p:ph idx="1"/>
          </p:nvPr>
        </p:nvSpPr>
        <p:spPr/>
        <p:txBody>
          <a:bodyPr>
            <a:normAutofit fontScale="85000" lnSpcReduction="20000"/>
          </a:bodyPr>
          <a:lstStyle/>
          <a:p>
            <a:r>
              <a:rPr lang="en-US" sz="2800" dirty="0">
                <a:latin typeface="Garamond"/>
                <a:cs typeface="Garamond"/>
              </a:rPr>
              <a:t>Instructor: Prof. Xiao, </a:t>
            </a:r>
            <a:r>
              <a:rPr lang="en-US" sz="2800" dirty="0" err="1">
                <a:latin typeface="Garamond"/>
                <a:cs typeface="Garamond"/>
              </a:rPr>
              <a:t>bxiao@american.edu</a:t>
            </a:r>
            <a:endParaRPr lang="en-US" sz="2800" dirty="0">
              <a:latin typeface="Garamond"/>
              <a:cs typeface="Garamond"/>
            </a:endParaRPr>
          </a:p>
          <a:p>
            <a:r>
              <a:rPr lang="en-US" sz="2800" dirty="0">
                <a:latin typeface="Garamond"/>
                <a:cs typeface="Garamond"/>
              </a:rPr>
              <a:t>Office: Don Myers Room 110</a:t>
            </a:r>
          </a:p>
          <a:p>
            <a:r>
              <a:rPr lang="en-US" sz="2800" dirty="0">
                <a:latin typeface="Garamond"/>
                <a:cs typeface="Garamond"/>
              </a:rPr>
              <a:t>Office hour: Tuesday, 3-4pm, Friday, 3-4pm</a:t>
            </a:r>
          </a:p>
          <a:p>
            <a:r>
              <a:rPr lang="en-US" sz="2800" dirty="0">
                <a:latin typeface="Garamond"/>
                <a:cs typeface="Garamond"/>
              </a:rPr>
              <a:t>Class time: Jan 15- April 30th</a:t>
            </a:r>
          </a:p>
          <a:p>
            <a:r>
              <a:rPr lang="en-US" sz="2800" dirty="0">
                <a:latin typeface="Garamond"/>
                <a:cs typeface="Garamond"/>
              </a:rPr>
              <a:t>Prerequisite: Intro to Programming (CSC 280)</a:t>
            </a:r>
          </a:p>
          <a:p>
            <a:r>
              <a:rPr lang="en-US" sz="2800" dirty="0">
                <a:latin typeface="Garamond"/>
                <a:cs typeface="Garamond"/>
              </a:rPr>
              <a:t>Course website:</a:t>
            </a:r>
          </a:p>
          <a:p>
            <a:pPr marL="0" indent="0">
              <a:buNone/>
            </a:pPr>
            <a:endParaRPr lang="en-US" sz="2800" dirty="0">
              <a:latin typeface="Garamond"/>
              <a:cs typeface="Garamond"/>
            </a:endParaRPr>
          </a:p>
          <a:p>
            <a:r>
              <a:rPr lang="en-US" sz="2800" b="1" u="sng" dirty="0">
                <a:hlinkClick r:id="rId2"/>
              </a:rPr>
              <a:t>https://github.com/fruittree/CSC435WebProgramming</a:t>
            </a:r>
            <a:endParaRPr lang="en-US" sz="2800" dirty="0"/>
          </a:p>
          <a:p>
            <a:endParaRPr lang="en-US" sz="2800" dirty="0">
              <a:latin typeface="Garamond"/>
              <a:cs typeface="Garamond"/>
            </a:endParaRPr>
          </a:p>
          <a:p>
            <a:endParaRPr lang="en-US" sz="2800" dirty="0">
              <a:latin typeface="Garamond"/>
              <a:cs typeface="Garamond"/>
            </a:endParaRPr>
          </a:p>
          <a:p>
            <a:pPr marL="0" indent="0">
              <a:buNone/>
            </a:pPr>
            <a:r>
              <a:rPr lang="en-US" sz="2800" dirty="0"/>
              <a:t>     </a:t>
            </a:r>
            <a:endParaRPr lang="en-US" dirty="0"/>
          </a:p>
          <a:p>
            <a:pPr marL="0" indent="0">
              <a:buNone/>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rgbClr val="000090"/>
                </a:solidFill>
              </a:rPr>
              <a:t>The internet?</a:t>
            </a:r>
          </a:p>
        </p:txBody>
      </p:sp>
      <p:sp>
        <p:nvSpPr>
          <p:cNvPr id="3" name="Content Placeholder 2"/>
          <p:cNvSpPr>
            <a:spLocks noGrp="1"/>
          </p:cNvSpPr>
          <p:nvPr>
            <p:ph idx="1"/>
          </p:nvPr>
        </p:nvSpPr>
        <p:spPr/>
        <p:txBody>
          <a:bodyPr>
            <a:normAutofit/>
          </a:bodyPr>
          <a:lstStyle/>
          <a:p>
            <a:r>
              <a:rPr lang="en-US" sz="2800" dirty="0">
                <a:latin typeface="Garamond"/>
                <a:cs typeface="Garamond"/>
              </a:rPr>
              <a:t>Wikipedia: </a:t>
            </a:r>
            <a:r>
              <a:rPr lang="en-US" sz="2800" dirty="0">
                <a:latin typeface="Garamond"/>
                <a:cs typeface="Garamond"/>
                <a:hlinkClick r:id="rId2"/>
              </a:rPr>
              <a:t>https://en.wikipedia.org/wiki/Internet</a:t>
            </a:r>
            <a:endParaRPr lang="en-US" sz="2800" dirty="0">
              <a:latin typeface="Garamond"/>
              <a:cs typeface="Garamond"/>
            </a:endParaRPr>
          </a:p>
          <a:p>
            <a:r>
              <a:rPr lang="en-US" sz="2800" dirty="0">
                <a:latin typeface="Garamond"/>
                <a:cs typeface="Garamond"/>
              </a:rPr>
              <a:t>A connection of computer networks the internet protocol (IP)</a:t>
            </a:r>
          </a:p>
          <a:p>
            <a:r>
              <a:rPr lang="en-US" sz="2800" dirty="0">
                <a:latin typeface="Garamond"/>
                <a:cs typeface="Garamond"/>
              </a:rPr>
              <a:t>Layers of communication protocols: IP-&gt; TCP/UDP-&gt; HTTP/POP/FTP</a:t>
            </a:r>
          </a:p>
          <a:p>
            <a:r>
              <a:rPr lang="en-US" sz="2800" dirty="0">
                <a:latin typeface="Garamond"/>
                <a:cs typeface="Garamond"/>
              </a:rPr>
              <a:t>What is the difference between Internet and the World Wide Web (WWW)? </a:t>
            </a:r>
          </a:p>
          <a:p>
            <a:pPr>
              <a:buNone/>
            </a:pPr>
            <a:endParaRPr lang="en-US" sz="2800" dirty="0"/>
          </a:p>
        </p:txBody>
      </p:sp>
    </p:spTree>
    <p:extLst>
      <p:ext uri="{BB962C8B-B14F-4D97-AF65-F5344CB8AC3E}">
        <p14:creationId xmlns:p14="http://schemas.microsoft.com/office/powerpoint/2010/main" val="1282657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rgbClr val="000090"/>
                </a:solidFill>
              </a:rPr>
              <a:t>How is the internet connected?</a:t>
            </a:r>
          </a:p>
        </p:txBody>
      </p:sp>
      <p:pic>
        <p:nvPicPr>
          <p:cNvPr id="6" name="Picture 5" descr="submarine-cable-map-2013-x.png"/>
          <p:cNvPicPr>
            <a:picLocks noChangeAspect="1"/>
          </p:cNvPicPr>
          <p:nvPr/>
        </p:nvPicPr>
        <p:blipFill>
          <a:blip r:embed="rId2"/>
          <a:stretch>
            <a:fillRect/>
          </a:stretch>
        </p:blipFill>
        <p:spPr>
          <a:xfrm>
            <a:off x="457200" y="238452"/>
            <a:ext cx="7923995" cy="5705276"/>
          </a:xfrm>
          <a:prstGeom prst="rect">
            <a:avLst/>
          </a:prstGeom>
        </p:spPr>
      </p:pic>
      <p:sp>
        <p:nvSpPr>
          <p:cNvPr id="7" name="TextBox 6"/>
          <p:cNvSpPr txBox="1"/>
          <p:nvPr/>
        </p:nvSpPr>
        <p:spPr>
          <a:xfrm>
            <a:off x="3202728" y="5943728"/>
            <a:ext cx="5484072" cy="646331"/>
          </a:xfrm>
          <a:prstGeom prst="rect">
            <a:avLst/>
          </a:prstGeom>
          <a:noFill/>
        </p:spPr>
        <p:txBody>
          <a:bodyPr wrap="square" rtlCol="0">
            <a:spAutoFit/>
          </a:bodyPr>
          <a:lstStyle/>
          <a:p>
            <a:r>
              <a:rPr lang="en-US" dirty="0">
                <a:hlinkClick r:id="rId3"/>
              </a:rPr>
              <a:t>http://www.telegeography.com/telecom-resources/map-gallery/submarine-cable-map-2013/</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Brief history of the internet</a:t>
            </a:r>
          </a:p>
        </p:txBody>
      </p:sp>
      <p:sp>
        <p:nvSpPr>
          <p:cNvPr id="3" name="Content Placeholder 2"/>
          <p:cNvSpPr>
            <a:spLocks noGrp="1"/>
          </p:cNvSpPr>
          <p:nvPr>
            <p:ph idx="1"/>
          </p:nvPr>
        </p:nvSpPr>
        <p:spPr/>
        <p:txBody>
          <a:bodyPr>
            <a:normAutofit lnSpcReduction="10000"/>
          </a:bodyPr>
          <a:lstStyle/>
          <a:p>
            <a:r>
              <a:rPr lang="en-US" sz="2400" dirty="0">
                <a:latin typeface="Garamond"/>
                <a:cs typeface="Garamond"/>
              </a:rPr>
              <a:t>Began as US Department of Defense network called </a:t>
            </a:r>
            <a:r>
              <a:rPr lang="en-US" sz="2400" dirty="0">
                <a:solidFill>
                  <a:schemeClr val="accent5"/>
                </a:solidFill>
                <a:latin typeface="Garamond"/>
                <a:cs typeface="Garamond"/>
              </a:rPr>
              <a:t>APPANET </a:t>
            </a:r>
            <a:r>
              <a:rPr lang="en-US" sz="2400" dirty="0">
                <a:latin typeface="Garamond"/>
                <a:cs typeface="Garamond"/>
              </a:rPr>
              <a:t>(1960s-70s).</a:t>
            </a:r>
          </a:p>
          <a:p>
            <a:r>
              <a:rPr lang="en-US" sz="2400" dirty="0">
                <a:latin typeface="Garamond"/>
                <a:cs typeface="Garamond"/>
              </a:rPr>
              <a:t>Initial services: </a:t>
            </a:r>
            <a:r>
              <a:rPr lang="en-US" sz="2400" dirty="0">
                <a:solidFill>
                  <a:srgbClr val="4BACC6"/>
                </a:solidFill>
                <a:latin typeface="Garamond"/>
                <a:cs typeface="Garamond"/>
              </a:rPr>
              <a:t>electronic mail, </a:t>
            </a:r>
            <a:r>
              <a:rPr lang="en-US" sz="2400" dirty="0">
                <a:latin typeface="Garamond"/>
                <a:cs typeface="Garamond"/>
              </a:rPr>
              <a:t>file transfer through a computer</a:t>
            </a:r>
          </a:p>
          <a:p>
            <a:r>
              <a:rPr lang="en-US" sz="2400" dirty="0">
                <a:latin typeface="Garamond"/>
                <a:cs typeface="Garamond"/>
              </a:rPr>
              <a:t>Opened to commercial interests in late 80s.</a:t>
            </a:r>
          </a:p>
          <a:p>
            <a:r>
              <a:rPr lang="en-US" sz="2400" dirty="0">
                <a:latin typeface="Garamond"/>
                <a:cs typeface="Garamond"/>
              </a:rPr>
              <a:t>WWW created in 1989-91 by </a:t>
            </a:r>
            <a:r>
              <a:rPr lang="en-US" sz="2400" dirty="0">
                <a:latin typeface="Garamond"/>
                <a:cs typeface="Garamond"/>
                <a:hlinkClick r:id="rId2"/>
              </a:rPr>
              <a:t>Tim Berners-Lee</a:t>
            </a:r>
            <a:r>
              <a:rPr lang="en-US" sz="2400" dirty="0">
                <a:latin typeface="Garamond"/>
                <a:cs typeface="Garamond"/>
              </a:rPr>
              <a:t> (2016 Turing Award)</a:t>
            </a:r>
          </a:p>
          <a:p>
            <a:r>
              <a:rPr lang="en-US" sz="2400" dirty="0">
                <a:latin typeface="Garamond"/>
                <a:cs typeface="Garamond"/>
              </a:rPr>
              <a:t>Popular web browsers released: Netscape 1994, IE 1995, </a:t>
            </a:r>
            <a:r>
              <a:rPr lang="en-US" sz="2400" dirty="0" err="1">
                <a:latin typeface="Garamond"/>
                <a:cs typeface="Garamond"/>
              </a:rPr>
              <a:t>Mozzila</a:t>
            </a:r>
            <a:r>
              <a:rPr lang="en-US" sz="2400" dirty="0">
                <a:latin typeface="Garamond"/>
                <a:cs typeface="Garamond"/>
              </a:rPr>
              <a:t> 1998, Safari, 2003,  Firefox, 2004, Chrome 2011.</a:t>
            </a:r>
          </a:p>
          <a:p>
            <a:r>
              <a:rPr lang="en-US" sz="2400" dirty="0" err="1">
                <a:latin typeface="Garamond"/>
                <a:cs typeface="Garamond"/>
              </a:rPr>
              <a:t>Amazon.com</a:t>
            </a:r>
            <a:r>
              <a:rPr lang="en-US" sz="2400" dirty="0">
                <a:latin typeface="Garamond"/>
                <a:cs typeface="Garamond"/>
              </a:rPr>
              <a:t> opens in 1995; Google January 1999. </a:t>
            </a:r>
          </a:p>
          <a:p>
            <a:r>
              <a:rPr lang="en-US" sz="2400" dirty="0">
                <a:latin typeface="Garamond"/>
                <a:cs typeface="Garamond"/>
              </a:rPr>
              <a:t>Facebook opened in 2004, Twitter in 2006. </a:t>
            </a:r>
          </a:p>
          <a:p>
            <a:r>
              <a:rPr lang="en-US" sz="2400" dirty="0" err="1">
                <a:latin typeface="Garamond"/>
                <a:cs typeface="Garamond"/>
              </a:rPr>
              <a:t>Snapchat</a:t>
            </a:r>
            <a:r>
              <a:rPr lang="en-US" sz="2400" dirty="0">
                <a:latin typeface="Garamond"/>
                <a:cs typeface="Garamond"/>
              </a:rPr>
              <a:t> created in 2011.</a:t>
            </a:r>
          </a:p>
          <a:p>
            <a:endParaRPr lang="en-US" sz="2400" dirty="0"/>
          </a:p>
          <a:p>
            <a:endParaRPr lang="en-US" sz="2400" dirty="0"/>
          </a:p>
          <a:p>
            <a:endParaRPr 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Fun facts about the internet</a:t>
            </a:r>
          </a:p>
        </p:txBody>
      </p:sp>
      <p:sp>
        <p:nvSpPr>
          <p:cNvPr id="3" name="Content Placeholder 2"/>
          <p:cNvSpPr>
            <a:spLocks noGrp="1"/>
          </p:cNvSpPr>
          <p:nvPr>
            <p:ph idx="1"/>
          </p:nvPr>
        </p:nvSpPr>
        <p:spPr/>
        <p:txBody>
          <a:bodyPr>
            <a:normAutofit lnSpcReduction="10000"/>
          </a:bodyPr>
          <a:lstStyle/>
          <a:p>
            <a:r>
              <a:rPr lang="en-US" sz="2400" dirty="0">
                <a:latin typeface="Garamond"/>
                <a:cs typeface="Garamond"/>
              </a:rPr>
              <a:t>1 out of 4 people have internet access.</a:t>
            </a:r>
          </a:p>
          <a:p>
            <a:r>
              <a:rPr lang="en-US" sz="2400" dirty="0">
                <a:latin typeface="Garamond"/>
                <a:cs typeface="Garamond"/>
              </a:rPr>
              <a:t>The internet reaches 50 million users in 5 years.</a:t>
            </a:r>
          </a:p>
          <a:p>
            <a:r>
              <a:rPr lang="en-US" sz="2400" dirty="0">
                <a:latin typeface="Garamond"/>
                <a:cs typeface="Garamond"/>
              </a:rPr>
              <a:t>More videos are uploaded to YouTube in the last 2 months than had  ABC, NBC, and CBS all airing new content 24/7 since 1948.</a:t>
            </a:r>
          </a:p>
          <a:p>
            <a:r>
              <a:rPr lang="en-US" sz="2400" dirty="0">
                <a:latin typeface="Garamond"/>
                <a:cs typeface="Garamond"/>
              </a:rPr>
              <a:t>There are 121,013,927 unique domains.</a:t>
            </a:r>
          </a:p>
          <a:p>
            <a:r>
              <a:rPr lang="en-US" sz="2400" dirty="0">
                <a:latin typeface="Garamond"/>
                <a:cs typeface="Garamond"/>
              </a:rPr>
              <a:t>Most domains and pages are saved on servers and servers are saved on massive data centers.</a:t>
            </a:r>
          </a:p>
          <a:p>
            <a:r>
              <a:rPr lang="en-US" sz="2400" dirty="0">
                <a:latin typeface="Garamond"/>
                <a:cs typeface="Garamond"/>
              </a:rPr>
              <a:t>Worldwide average internet speed incased to 7.2Mbps. Average speed has increased from 5.6Mbps in Q4 of 2015 to now. South Korea (28.6) retains 1</a:t>
            </a:r>
            <a:r>
              <a:rPr lang="en-US" sz="2400" baseline="30000" dirty="0">
                <a:latin typeface="Garamond"/>
                <a:cs typeface="Garamond"/>
              </a:rPr>
              <a:t>st</a:t>
            </a:r>
            <a:r>
              <a:rPr lang="en-US" sz="2400" dirty="0">
                <a:latin typeface="Garamond"/>
                <a:cs typeface="Garamond"/>
              </a:rPr>
              <a:t> place for internet speed in 2017. United States (18.7). </a:t>
            </a:r>
          </a:p>
        </p:txBody>
      </p:sp>
    </p:spTree>
    <p:extLst>
      <p:ext uri="{BB962C8B-B14F-4D97-AF65-F5344CB8AC3E}">
        <p14:creationId xmlns:p14="http://schemas.microsoft.com/office/powerpoint/2010/main" val="3856264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Key Aspects of the Internet</a:t>
            </a:r>
            <a:endParaRPr lang="en-US" dirty="0"/>
          </a:p>
        </p:txBody>
      </p:sp>
      <p:sp>
        <p:nvSpPr>
          <p:cNvPr id="3" name="Content Placeholder 2"/>
          <p:cNvSpPr>
            <a:spLocks noGrp="1"/>
          </p:cNvSpPr>
          <p:nvPr>
            <p:ph idx="1"/>
          </p:nvPr>
        </p:nvSpPr>
        <p:spPr/>
        <p:txBody>
          <a:bodyPr/>
          <a:lstStyle/>
          <a:p>
            <a:r>
              <a:rPr lang="en-US" dirty="0" err="1">
                <a:latin typeface="Garamond"/>
                <a:cs typeface="Garamond"/>
              </a:rPr>
              <a:t>Subnetworks</a:t>
            </a:r>
            <a:r>
              <a:rPr lang="en-US" dirty="0">
                <a:latin typeface="Garamond"/>
                <a:cs typeface="Garamond"/>
              </a:rPr>
              <a:t> can stand on their own</a:t>
            </a:r>
          </a:p>
          <a:p>
            <a:r>
              <a:rPr lang="en-US" dirty="0">
                <a:latin typeface="Garamond"/>
                <a:cs typeface="Garamond"/>
              </a:rPr>
              <a:t>Computers can dynamically join and leave the network.</a:t>
            </a:r>
          </a:p>
          <a:p>
            <a:r>
              <a:rPr lang="en-US" dirty="0">
                <a:latin typeface="Garamond"/>
                <a:cs typeface="Garamond"/>
              </a:rPr>
              <a:t>Built on open standards; anyone can create a new internet device.</a:t>
            </a:r>
          </a:p>
          <a:p>
            <a:r>
              <a:rPr lang="en-US" dirty="0">
                <a:latin typeface="Garamond"/>
                <a:cs typeface="Garamond"/>
              </a:rPr>
              <a:t>Lack of centralized control (mostly)</a:t>
            </a:r>
          </a:p>
          <a:p>
            <a:r>
              <a:rPr lang="en-US" dirty="0">
                <a:latin typeface="Garamond"/>
                <a:cs typeface="Garamond"/>
              </a:rPr>
              <a:t>Everyone can use it with simple, commonly available software. </a:t>
            </a:r>
          </a:p>
        </p:txBody>
      </p:sp>
    </p:spTree>
    <p:extLst>
      <p:ext uri="{BB962C8B-B14F-4D97-AF65-F5344CB8AC3E}">
        <p14:creationId xmlns:p14="http://schemas.microsoft.com/office/powerpoint/2010/main" val="4245161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8"/>
            <a:ext cx="8229600" cy="1143000"/>
          </a:xfrm>
        </p:spPr>
        <p:txBody>
          <a:bodyPr/>
          <a:lstStyle/>
          <a:p>
            <a:r>
              <a:rPr lang="en-US" dirty="0">
                <a:solidFill>
                  <a:srgbClr val="000090"/>
                </a:solidFill>
              </a:rPr>
              <a:t>Question</a:t>
            </a:r>
          </a:p>
        </p:txBody>
      </p:sp>
      <p:sp>
        <p:nvSpPr>
          <p:cNvPr id="3" name="Content Placeholder 2"/>
          <p:cNvSpPr>
            <a:spLocks noGrp="1"/>
          </p:cNvSpPr>
          <p:nvPr>
            <p:ph idx="1"/>
          </p:nvPr>
        </p:nvSpPr>
        <p:spPr/>
        <p:txBody>
          <a:bodyPr/>
          <a:lstStyle/>
          <a:p>
            <a:r>
              <a:rPr lang="en-US" dirty="0">
                <a:latin typeface="Garamond"/>
                <a:cs typeface="Garamond"/>
              </a:rPr>
              <a:t>Who “runs” the internet? Who is responsible for overseeing it</a:t>
            </a:r>
            <a:r>
              <a:rPr lang="en-US" dirty="0"/>
              <a:t>? </a:t>
            </a:r>
          </a:p>
        </p:txBody>
      </p:sp>
    </p:spTree>
    <p:extLst>
      <p:ext uri="{BB962C8B-B14F-4D97-AF65-F5344CB8AC3E}">
        <p14:creationId xmlns:p14="http://schemas.microsoft.com/office/powerpoint/2010/main" val="3815490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People and organizations</a:t>
            </a:r>
          </a:p>
        </p:txBody>
      </p:sp>
      <p:sp>
        <p:nvSpPr>
          <p:cNvPr id="3" name="Content Placeholder 2"/>
          <p:cNvSpPr>
            <a:spLocks noGrp="1"/>
          </p:cNvSpPr>
          <p:nvPr>
            <p:ph idx="1"/>
          </p:nvPr>
        </p:nvSpPr>
        <p:spPr/>
        <p:txBody>
          <a:bodyPr>
            <a:normAutofit fontScale="92500" lnSpcReduction="20000"/>
          </a:bodyPr>
          <a:lstStyle/>
          <a:p>
            <a:r>
              <a:rPr lang="en-US" dirty="0">
                <a:latin typeface="Garamond"/>
                <a:cs typeface="Garamond"/>
              </a:rPr>
              <a:t>Internet Engineering Task Force (</a:t>
            </a:r>
            <a:r>
              <a:rPr lang="en-US" dirty="0">
                <a:solidFill>
                  <a:schemeClr val="accent5"/>
                </a:solidFill>
                <a:latin typeface="Garamond"/>
                <a:cs typeface="Garamond"/>
              </a:rPr>
              <a:t>IETF</a:t>
            </a:r>
            <a:r>
              <a:rPr lang="en-US" dirty="0">
                <a:latin typeface="Garamond"/>
                <a:cs typeface="Garamond"/>
              </a:rPr>
              <a:t>):internet protocol standards</a:t>
            </a:r>
          </a:p>
          <a:p>
            <a:r>
              <a:rPr lang="en-US" dirty="0">
                <a:latin typeface="Garamond"/>
                <a:cs typeface="Garamond"/>
              </a:rPr>
              <a:t>Internet Corporation for Assigned Names and Numbers (</a:t>
            </a:r>
            <a:r>
              <a:rPr lang="en-US" dirty="0">
                <a:solidFill>
                  <a:srgbClr val="4BACC6"/>
                </a:solidFill>
                <a:latin typeface="Garamond"/>
                <a:cs typeface="Garamond"/>
              </a:rPr>
              <a:t>ICANN</a:t>
            </a:r>
            <a:r>
              <a:rPr lang="en-US" dirty="0">
                <a:latin typeface="Garamond"/>
                <a:cs typeface="Garamond"/>
              </a:rPr>
              <a:t>): decides top-level </a:t>
            </a:r>
            <a:r>
              <a:rPr lang="en-US" dirty="0">
                <a:latin typeface="Garamond"/>
                <a:cs typeface="Garamond"/>
                <a:hlinkClick r:id="rId2"/>
              </a:rPr>
              <a:t>domain name</a:t>
            </a:r>
            <a:r>
              <a:rPr lang="en-US" dirty="0">
                <a:latin typeface="Garamond"/>
                <a:cs typeface="Garamond"/>
              </a:rPr>
              <a:t>.</a:t>
            </a:r>
          </a:p>
          <a:p>
            <a:r>
              <a:rPr lang="en-US" dirty="0">
                <a:latin typeface="Garamond"/>
                <a:cs typeface="Garamond"/>
              </a:rPr>
              <a:t>World Wide Web consortium (</a:t>
            </a:r>
            <a:r>
              <a:rPr lang="en-US" dirty="0">
                <a:solidFill>
                  <a:srgbClr val="4BACC6"/>
                </a:solidFill>
                <a:latin typeface="Garamond"/>
                <a:cs typeface="Garamond"/>
                <a:hlinkClick r:id="rId3"/>
              </a:rPr>
              <a:t>W3C</a:t>
            </a:r>
            <a:r>
              <a:rPr lang="en-US" dirty="0">
                <a:latin typeface="Garamond"/>
                <a:cs typeface="Garamond"/>
              </a:rPr>
              <a:t>): web standards. </a:t>
            </a:r>
          </a:p>
          <a:p>
            <a:r>
              <a:rPr lang="en-US" dirty="0">
                <a:latin typeface="Garamond"/>
                <a:cs typeface="Garamond"/>
              </a:rPr>
              <a:t>These protocols are carried out in large part by Internet service providers and other companies and organizations who build internet related projects and applications. </a:t>
            </a:r>
          </a:p>
          <a:p>
            <a:endParaRPr lang="en-US" dirty="0">
              <a:latin typeface="Garamond"/>
              <a:cs typeface="Garamond"/>
            </a:endParaRPr>
          </a:p>
        </p:txBody>
      </p:sp>
    </p:spTree>
    <p:extLst>
      <p:ext uri="{BB962C8B-B14F-4D97-AF65-F5344CB8AC3E}">
        <p14:creationId xmlns:p14="http://schemas.microsoft.com/office/powerpoint/2010/main" val="2350981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8EAA59-7A6A-A143-9FEB-0FDF595CB55B}"/>
              </a:ext>
            </a:extLst>
          </p:cNvPr>
          <p:cNvSpPr>
            <a:spLocks noGrp="1"/>
          </p:cNvSpPr>
          <p:nvPr>
            <p:ph type="title"/>
          </p:nvPr>
        </p:nvSpPr>
        <p:spPr>
          <a:xfrm>
            <a:off x="457200" y="274638"/>
            <a:ext cx="8229600" cy="1143000"/>
          </a:xfrm>
        </p:spPr>
        <p:txBody>
          <a:bodyPr/>
          <a:lstStyle/>
          <a:p>
            <a:r>
              <a:rPr lang="en-US" dirty="0"/>
              <a:t>Layered Architecture</a:t>
            </a:r>
          </a:p>
        </p:txBody>
      </p:sp>
      <p:sp>
        <p:nvSpPr>
          <p:cNvPr id="5" name="Content Placeholder 2">
            <a:extLst>
              <a:ext uri="{FF2B5EF4-FFF2-40B4-BE49-F238E27FC236}">
                <a16:creationId xmlns:a16="http://schemas.microsoft.com/office/drawing/2014/main" id="{8BDB4F5F-921F-EA40-98FB-61F966E229A5}"/>
              </a:ext>
            </a:extLst>
          </p:cNvPr>
          <p:cNvSpPr>
            <a:spLocks noGrp="1"/>
          </p:cNvSpPr>
          <p:nvPr>
            <p:ph idx="1"/>
          </p:nvPr>
        </p:nvSpPr>
        <p:spPr>
          <a:xfrm>
            <a:off x="457200" y="1600200"/>
            <a:ext cx="8229600" cy="4525963"/>
          </a:xfrm>
        </p:spPr>
        <p:txBody>
          <a:bodyPr>
            <a:normAutofit fontScale="92500" lnSpcReduction="20000"/>
          </a:bodyPr>
          <a:lstStyle/>
          <a:p>
            <a:r>
              <a:rPr lang="en-US" dirty="0">
                <a:latin typeface="Garamond"/>
                <a:cs typeface="Garamond"/>
              </a:rPr>
              <a:t>Physical layer: devices such as ethernet, coaxial cables, fiber-optical lines, modems</a:t>
            </a:r>
          </a:p>
          <a:p>
            <a:r>
              <a:rPr lang="en-US" dirty="0">
                <a:latin typeface="Garamond"/>
                <a:cs typeface="Garamond"/>
              </a:rPr>
              <a:t>Data Link Layer: basic hardware protocols (ethernet, </a:t>
            </a:r>
            <a:r>
              <a:rPr lang="en-US" dirty="0" err="1">
                <a:latin typeface="Garamond"/>
                <a:cs typeface="Garamond"/>
              </a:rPr>
              <a:t>wifi</a:t>
            </a:r>
            <a:r>
              <a:rPr lang="en-US" dirty="0">
                <a:latin typeface="Garamond"/>
                <a:cs typeface="Garamond"/>
              </a:rPr>
              <a:t>, DSL PP). </a:t>
            </a:r>
          </a:p>
          <a:p>
            <a:r>
              <a:rPr lang="en-US" dirty="0">
                <a:latin typeface="Garamond"/>
                <a:cs typeface="Garamond"/>
              </a:rPr>
              <a:t>Network/Internet Layer: basic software protocol (IP)</a:t>
            </a:r>
          </a:p>
          <a:p>
            <a:r>
              <a:rPr lang="en-US" dirty="0">
                <a:latin typeface="Garamond"/>
                <a:cs typeface="Garamond"/>
              </a:rPr>
              <a:t>Transport layer: adds reliability to network layer (TCP, UDP)</a:t>
            </a:r>
          </a:p>
          <a:p>
            <a:r>
              <a:rPr lang="en-US" dirty="0">
                <a:latin typeface="Garamond"/>
                <a:cs typeface="Garamond"/>
              </a:rPr>
              <a:t>Application layer: implements specific communications for each kind of program (HTTP, POP3/IMAP, SSH, FTP) </a:t>
            </a:r>
          </a:p>
          <a:p>
            <a:endParaRPr lang="en-US" dirty="0">
              <a:latin typeface="Garamond"/>
              <a:cs typeface="Garamond"/>
            </a:endParaRPr>
          </a:p>
        </p:txBody>
      </p:sp>
    </p:spTree>
    <p:extLst>
      <p:ext uri="{BB962C8B-B14F-4D97-AF65-F5344CB8AC3E}">
        <p14:creationId xmlns:p14="http://schemas.microsoft.com/office/powerpoint/2010/main" val="842459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rgbClr val="000090"/>
                </a:solidFill>
              </a:rPr>
              <a:t>The World Wide Web (WWW)</a:t>
            </a:r>
          </a:p>
        </p:txBody>
      </p:sp>
      <p:sp>
        <p:nvSpPr>
          <p:cNvPr id="3" name="Content Placeholder 2"/>
          <p:cNvSpPr>
            <a:spLocks noGrp="1"/>
          </p:cNvSpPr>
          <p:nvPr>
            <p:ph idx="1"/>
          </p:nvPr>
        </p:nvSpPr>
        <p:spPr/>
        <p:txBody>
          <a:bodyPr>
            <a:normAutofit/>
          </a:bodyPr>
          <a:lstStyle/>
          <a:p>
            <a:r>
              <a:rPr lang="en-US" sz="2800" dirty="0"/>
              <a:t>World wide web: a collection of </a:t>
            </a:r>
            <a:r>
              <a:rPr lang="en-US" sz="2800" b="1" dirty="0">
                <a:solidFill>
                  <a:srgbClr val="FF0000"/>
                </a:solidFill>
              </a:rPr>
              <a:t>interlinked multimedia documents </a:t>
            </a:r>
            <a:r>
              <a:rPr lang="en-US" sz="2800" dirty="0"/>
              <a:t>that are stored on the Internet and accessed using common HTTP and HTTPs protocols. </a:t>
            </a:r>
          </a:p>
          <a:p>
            <a:r>
              <a:rPr lang="en-US" sz="2800" dirty="0"/>
              <a:t>E.g. </a:t>
            </a:r>
            <a:r>
              <a:rPr lang="en-US" sz="2800" dirty="0">
                <a:hlinkClick r:id="rId3"/>
              </a:rPr>
              <a:t>https://www.facebook.com/</a:t>
            </a:r>
            <a:endParaRPr lang="en-US" sz="2800" dirty="0"/>
          </a:p>
          <a:p>
            <a:endParaRPr lang="en-US" sz="2800" dirty="0"/>
          </a:p>
          <a:p>
            <a:r>
              <a:rPr lang="en-US" sz="2800" dirty="0"/>
              <a:t>How is it different from the Internet?</a:t>
            </a:r>
          </a:p>
          <a:p>
            <a:endParaRPr lang="en-US" sz="2800" dirty="0"/>
          </a:p>
          <a:p>
            <a:pPr>
              <a:buNone/>
            </a:pPr>
            <a:endParaRPr lang="en-US" sz="2800" dirty="0"/>
          </a:p>
          <a:p>
            <a:pPr>
              <a:buNone/>
            </a:pPr>
            <a:endParaRPr lang="en-US"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rgbClr val="000090"/>
                </a:solidFill>
              </a:rPr>
              <a:t>The World Wide Web</a:t>
            </a:r>
          </a:p>
        </p:txBody>
      </p:sp>
      <p:sp>
        <p:nvSpPr>
          <p:cNvPr id="3" name="Content Placeholder 2"/>
          <p:cNvSpPr>
            <a:spLocks noGrp="1"/>
          </p:cNvSpPr>
          <p:nvPr>
            <p:ph idx="1"/>
          </p:nvPr>
        </p:nvSpPr>
        <p:spPr/>
        <p:txBody>
          <a:bodyPr>
            <a:normAutofit/>
          </a:bodyPr>
          <a:lstStyle/>
          <a:p>
            <a:pPr marL="0" indent="0">
              <a:buNone/>
            </a:pPr>
            <a:endParaRPr lang="en-US" sz="2800" dirty="0"/>
          </a:p>
          <a:p>
            <a:endParaRPr lang="en-US" sz="2800" dirty="0"/>
          </a:p>
          <a:p>
            <a:endParaRPr lang="en-US" sz="2800" dirty="0"/>
          </a:p>
          <a:p>
            <a:endParaRPr lang="en-US" sz="2800" dirty="0"/>
          </a:p>
        </p:txBody>
      </p:sp>
      <p:sp>
        <p:nvSpPr>
          <p:cNvPr id="4" name="Content Placeholder 2"/>
          <p:cNvSpPr txBox="1">
            <a:spLocks/>
          </p:cNvSpPr>
          <p:nvPr/>
        </p:nvSpPr>
        <p:spPr>
          <a:xfrm>
            <a:off x="609600" y="1752600"/>
            <a:ext cx="8229600" cy="4525963"/>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srgbClr val="4BACC6"/>
                </a:solidFill>
              </a:rPr>
              <a:t>Web server</a:t>
            </a:r>
            <a:r>
              <a:rPr lang="en-US" sz="2800" dirty="0"/>
              <a:t>: software that listens for web page requests</a:t>
            </a:r>
          </a:p>
          <a:p>
            <a:pPr lvl="1"/>
            <a:r>
              <a:rPr lang="en-US" sz="2400" dirty="0">
                <a:solidFill>
                  <a:srgbClr val="4BACC6"/>
                </a:solidFill>
              </a:rPr>
              <a:t>Apache</a:t>
            </a:r>
          </a:p>
          <a:p>
            <a:pPr lvl="1"/>
            <a:r>
              <a:rPr lang="en-US" sz="2400" dirty="0"/>
              <a:t>Microsoft Internet Information Server (IIS)(part of windows)</a:t>
            </a:r>
          </a:p>
          <a:p>
            <a:pPr lvl="1"/>
            <a:r>
              <a:rPr lang="en-US" sz="2400" dirty="0">
                <a:hlinkClick r:id="rId2"/>
              </a:rPr>
              <a:t>NGINX</a:t>
            </a:r>
            <a:endParaRPr lang="en-US" sz="2400" dirty="0"/>
          </a:p>
          <a:p>
            <a:pPr marL="457200" lvl="1" indent="0">
              <a:buNone/>
            </a:pPr>
            <a:endParaRPr lang="en-US" sz="2800" dirty="0"/>
          </a:p>
          <a:p>
            <a:r>
              <a:rPr lang="en-US" sz="2800" dirty="0"/>
              <a:t>Web Browsers: fetches/display documents from web server.</a:t>
            </a:r>
          </a:p>
          <a:p>
            <a:pPr lvl="1"/>
            <a:r>
              <a:rPr lang="en-US" sz="2400" dirty="0"/>
              <a:t>Mozilla Firefox</a:t>
            </a:r>
          </a:p>
          <a:p>
            <a:pPr lvl="1"/>
            <a:r>
              <a:rPr lang="en-US" sz="2400" dirty="0"/>
              <a:t>Microsoft IE and </a:t>
            </a:r>
            <a:r>
              <a:rPr lang="en-US" sz="2400" dirty="0">
                <a:hlinkClick r:id="rId3"/>
              </a:rPr>
              <a:t>Microsoft Edge</a:t>
            </a:r>
            <a:endParaRPr lang="en-US" sz="2400" dirty="0"/>
          </a:p>
          <a:p>
            <a:pPr lvl="1"/>
            <a:r>
              <a:rPr lang="en-US" sz="2400" dirty="0"/>
              <a:t>Apple Safari</a:t>
            </a:r>
          </a:p>
          <a:p>
            <a:pPr lvl="1"/>
            <a:r>
              <a:rPr lang="en-US" sz="2400" dirty="0"/>
              <a:t>Google Chrome</a:t>
            </a:r>
          </a:p>
          <a:p>
            <a:pPr lvl="1"/>
            <a:r>
              <a:rPr lang="en-US" sz="2400" dirty="0"/>
              <a:t>Opera</a:t>
            </a:r>
          </a:p>
          <a:p>
            <a:pPr marL="0" indent="0">
              <a:buNone/>
            </a:pPr>
            <a:r>
              <a:rPr lang="en-US" sz="2800" dirty="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Your Professor</a:t>
            </a:r>
          </a:p>
        </p:txBody>
      </p:sp>
      <p:sp>
        <p:nvSpPr>
          <p:cNvPr id="3" name="Content Placeholder 2"/>
          <p:cNvSpPr>
            <a:spLocks noGrp="1"/>
          </p:cNvSpPr>
          <p:nvPr>
            <p:ph idx="1"/>
          </p:nvPr>
        </p:nvSpPr>
        <p:spPr/>
        <p:txBody>
          <a:bodyPr>
            <a:normAutofit fontScale="62500" lnSpcReduction="20000"/>
          </a:bodyPr>
          <a:lstStyle/>
          <a:p>
            <a:r>
              <a:rPr lang="en-US" b="1" dirty="0">
                <a:solidFill>
                  <a:srgbClr val="0000FF"/>
                </a:solidFill>
                <a:latin typeface="Century Gothic"/>
                <a:cs typeface="Century Gothic"/>
              </a:rPr>
              <a:t>Prof. Bei Xiao (Professor of Computer Science): </a:t>
            </a:r>
          </a:p>
          <a:p>
            <a:pPr marL="400050" lvl="1" indent="0">
              <a:buNone/>
            </a:pPr>
            <a:r>
              <a:rPr lang="en-US" dirty="0">
                <a:latin typeface="Century Gothic"/>
                <a:cs typeface="Century Gothic"/>
              </a:rPr>
              <a:t>B.S. Tsinghua University,  PhD University of Pennsylvania,  Postdoc MIT. </a:t>
            </a:r>
          </a:p>
          <a:p>
            <a:pPr marL="400050" lvl="1" indent="0">
              <a:buNone/>
            </a:pPr>
            <a:r>
              <a:rPr lang="en-US" dirty="0">
                <a:latin typeface="Century Gothic"/>
                <a:cs typeface="Century Gothic"/>
                <a:hlinkClick r:id="rId2"/>
              </a:rPr>
              <a:t>https://sites.google.com/site/beixiao/</a:t>
            </a:r>
            <a:endParaRPr lang="en-US" dirty="0">
              <a:latin typeface="Century Gothic"/>
              <a:cs typeface="Century Gothic"/>
            </a:endParaRPr>
          </a:p>
          <a:p>
            <a:pPr marL="400050" lvl="1" indent="0">
              <a:buNone/>
            </a:pPr>
            <a:endParaRPr lang="en-US" dirty="0">
              <a:latin typeface="Century Gothic"/>
              <a:cs typeface="Century Gothic"/>
            </a:endParaRPr>
          </a:p>
          <a:p>
            <a:r>
              <a:rPr lang="en-US" dirty="0">
                <a:latin typeface="Century Gothic"/>
                <a:cs typeface="Century Gothic"/>
              </a:rPr>
              <a:t>Research area: </a:t>
            </a:r>
            <a:r>
              <a:rPr lang="en-US" dirty="0">
                <a:solidFill>
                  <a:srgbClr val="0000FF"/>
                </a:solidFill>
                <a:latin typeface="Century Gothic"/>
                <a:cs typeface="Century Gothic"/>
              </a:rPr>
              <a:t>Human and Computer Vision. Computer Graphics.</a:t>
            </a:r>
          </a:p>
          <a:p>
            <a:r>
              <a:rPr lang="en-US" dirty="0">
                <a:latin typeface="Century Gothic"/>
                <a:cs typeface="Century Gothic"/>
              </a:rPr>
              <a:t>Specialty:  Material Perception, Multisensory perception, Physical-realistic rendering. </a:t>
            </a:r>
          </a:p>
          <a:p>
            <a:r>
              <a:rPr lang="en-US" dirty="0">
                <a:latin typeface="Century Gothic"/>
                <a:cs typeface="Century Gothic"/>
              </a:rPr>
              <a:t>Preferred language: </a:t>
            </a:r>
            <a:r>
              <a:rPr lang="en-US" dirty="0">
                <a:solidFill>
                  <a:srgbClr val="0000FF"/>
                </a:solidFill>
                <a:latin typeface="Century Gothic"/>
                <a:cs typeface="Century Gothic"/>
              </a:rPr>
              <a:t>Python, MATLAB, JavaScript. </a:t>
            </a:r>
          </a:p>
          <a:p>
            <a:pPr marL="0" indent="0">
              <a:buNone/>
            </a:pPr>
            <a:endParaRPr lang="en-US" dirty="0">
              <a:solidFill>
                <a:srgbClr val="0000FF"/>
              </a:solidFill>
              <a:latin typeface="Century Gothic"/>
              <a:cs typeface="Century Gothic"/>
            </a:endParaRPr>
          </a:p>
          <a:p>
            <a:r>
              <a:rPr lang="en-US" dirty="0">
                <a:latin typeface="Century Gothic"/>
                <a:cs typeface="Century Gothic"/>
              </a:rPr>
              <a:t>Intro to programming (CSC 280 last semester), </a:t>
            </a:r>
          </a:p>
          <a:p>
            <a:r>
              <a:rPr lang="en-US" dirty="0">
                <a:latin typeface="Century Gothic"/>
                <a:cs typeface="Century Gothic"/>
              </a:rPr>
              <a:t>Computer Vision (CSC476, Every year), </a:t>
            </a:r>
          </a:p>
          <a:p>
            <a:r>
              <a:rPr lang="en-US" dirty="0">
                <a:latin typeface="Century Gothic"/>
                <a:cs typeface="Century Gothic"/>
              </a:rPr>
              <a:t>Web Programming  (This semester)</a:t>
            </a:r>
          </a:p>
          <a:p>
            <a:r>
              <a:rPr lang="en-US" dirty="0">
                <a:latin typeface="Century Gothic"/>
                <a:cs typeface="Century Gothic"/>
              </a:rPr>
              <a:t>Computer graphics (near future) </a:t>
            </a:r>
          </a:p>
        </p:txBody>
      </p:sp>
    </p:spTree>
    <p:extLst>
      <p:ext uri="{BB962C8B-B14F-4D97-AF65-F5344CB8AC3E}">
        <p14:creationId xmlns:p14="http://schemas.microsoft.com/office/powerpoint/2010/main" val="4245552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fontScale="90000"/>
          </a:bodyPr>
          <a:lstStyle/>
          <a:p>
            <a:r>
              <a:rPr lang="en-US" dirty="0">
                <a:solidFill>
                  <a:srgbClr val="000090"/>
                </a:solidFill>
              </a:rPr>
              <a:t>What are other internet-based applications?</a:t>
            </a:r>
          </a:p>
        </p:txBody>
      </p:sp>
      <p:sp>
        <p:nvSpPr>
          <p:cNvPr id="3" name="Content Placeholder 2"/>
          <p:cNvSpPr>
            <a:spLocks noGrp="1"/>
          </p:cNvSpPr>
          <p:nvPr>
            <p:ph idx="1"/>
          </p:nvPr>
        </p:nvSpPr>
        <p:spPr/>
        <p:txBody>
          <a:bodyPr>
            <a:normAutofit/>
          </a:bodyPr>
          <a:lstStyle/>
          <a:p>
            <a:r>
              <a:rPr lang="en-US" sz="2800" dirty="0">
                <a:latin typeface="Garamond"/>
                <a:cs typeface="Garamond"/>
              </a:rPr>
              <a:t>Email</a:t>
            </a:r>
          </a:p>
          <a:p>
            <a:r>
              <a:rPr lang="en-US" sz="2800" dirty="0">
                <a:latin typeface="Garamond"/>
                <a:cs typeface="Garamond"/>
              </a:rPr>
              <a:t>Telnet</a:t>
            </a:r>
          </a:p>
          <a:p>
            <a:r>
              <a:rPr lang="en-US" sz="2800" dirty="0">
                <a:latin typeface="Garamond"/>
                <a:cs typeface="Garamond"/>
              </a:rPr>
              <a:t>FTP</a:t>
            </a:r>
          </a:p>
          <a:p>
            <a:r>
              <a:rPr lang="en-US" sz="2800" dirty="0">
                <a:latin typeface="Garamond"/>
                <a:cs typeface="Garamond"/>
              </a:rPr>
              <a:t>Instant messaging</a:t>
            </a:r>
          </a:p>
          <a:p>
            <a:r>
              <a:rPr lang="en-US" sz="2800" dirty="0">
                <a:latin typeface="Garamond"/>
                <a:cs typeface="Garamond"/>
              </a:rPr>
              <a:t>File sharing</a:t>
            </a:r>
          </a:p>
          <a:p>
            <a:r>
              <a:rPr lang="en-US" sz="2800" dirty="0">
                <a:latin typeface="Garamond"/>
                <a:cs typeface="Garamond"/>
              </a:rPr>
              <a:t>Data storage</a:t>
            </a:r>
          </a:p>
          <a:p>
            <a:endParaRPr lang="en-US" sz="2800" dirty="0">
              <a:latin typeface="Garamond"/>
              <a:cs typeface="Garamond"/>
            </a:endParaRPr>
          </a:p>
          <a:p>
            <a:endParaRPr lang="en-US" sz="2800" dirty="0"/>
          </a:p>
          <a:p>
            <a:endParaRPr lang="en-US" sz="2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Quiz</a:t>
            </a:r>
          </a:p>
        </p:txBody>
      </p:sp>
      <p:sp>
        <p:nvSpPr>
          <p:cNvPr id="3" name="Content Placeholder 2"/>
          <p:cNvSpPr>
            <a:spLocks noGrp="1"/>
          </p:cNvSpPr>
          <p:nvPr>
            <p:ph idx="1"/>
          </p:nvPr>
        </p:nvSpPr>
        <p:spPr/>
        <p:txBody>
          <a:bodyPr/>
          <a:lstStyle/>
          <a:p>
            <a:r>
              <a:rPr lang="en-US" dirty="0"/>
              <a:t>Is the internet the same as the web?</a:t>
            </a:r>
          </a:p>
          <a:p>
            <a:pPr>
              <a:buNone/>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Quiz</a:t>
            </a:r>
          </a:p>
        </p:txBody>
      </p:sp>
      <p:sp>
        <p:nvSpPr>
          <p:cNvPr id="3" name="Content Placeholder 2"/>
          <p:cNvSpPr>
            <a:spLocks noGrp="1"/>
          </p:cNvSpPr>
          <p:nvPr>
            <p:ph idx="1"/>
          </p:nvPr>
        </p:nvSpPr>
        <p:spPr/>
        <p:txBody>
          <a:bodyPr/>
          <a:lstStyle/>
          <a:p>
            <a:r>
              <a:rPr lang="en-US" dirty="0"/>
              <a:t>Is the internet the same as the web?</a:t>
            </a:r>
          </a:p>
          <a:p>
            <a:r>
              <a:rPr lang="en-US" dirty="0"/>
              <a:t>If not, what is the key distinction?</a:t>
            </a:r>
          </a:p>
          <a:p>
            <a:endParaRPr lang="en-US" dirty="0"/>
          </a:p>
          <a:p>
            <a:pPr>
              <a:buNone/>
            </a:pPr>
            <a:endParaRPr lang="en-US" dirty="0"/>
          </a:p>
          <a:p>
            <a:pPr>
              <a:buNone/>
            </a:pPr>
            <a:r>
              <a:rPr lang="en-US" dirty="0"/>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Quiz</a:t>
            </a:r>
          </a:p>
        </p:txBody>
      </p:sp>
      <p:sp>
        <p:nvSpPr>
          <p:cNvPr id="3" name="Content Placeholder 2"/>
          <p:cNvSpPr>
            <a:spLocks noGrp="1"/>
          </p:cNvSpPr>
          <p:nvPr>
            <p:ph idx="1"/>
          </p:nvPr>
        </p:nvSpPr>
        <p:spPr/>
        <p:txBody>
          <a:bodyPr/>
          <a:lstStyle/>
          <a:p>
            <a:r>
              <a:rPr lang="en-US" dirty="0"/>
              <a:t>Is the internet the same as the web?</a:t>
            </a:r>
          </a:p>
          <a:p>
            <a:r>
              <a:rPr lang="en-US" dirty="0"/>
              <a:t>If not, what is the key distinction</a:t>
            </a:r>
          </a:p>
          <a:p>
            <a:endParaRPr lang="en-US" dirty="0"/>
          </a:p>
          <a:p>
            <a:r>
              <a:rPr lang="en-US" dirty="0"/>
              <a:t>Answer: Internet is hardware; web is software along with data.</a:t>
            </a:r>
          </a:p>
          <a:p>
            <a:pPr>
              <a:buNone/>
            </a:pPr>
            <a:endParaRPr lang="en-US" dirty="0"/>
          </a:p>
          <a:p>
            <a:pPr>
              <a:buNone/>
            </a:pPr>
            <a:r>
              <a:rPr lang="en-US" dirty="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Accessing a website</a:t>
            </a:r>
          </a:p>
        </p:txBody>
      </p:sp>
      <p:sp>
        <p:nvSpPr>
          <p:cNvPr id="3" name="Content Placeholder 2"/>
          <p:cNvSpPr>
            <a:spLocks noGrp="1"/>
          </p:cNvSpPr>
          <p:nvPr>
            <p:ph idx="1"/>
          </p:nvPr>
        </p:nvSpPr>
        <p:spPr/>
        <p:txBody>
          <a:bodyPr>
            <a:normAutofit fontScale="85000" lnSpcReduction="20000"/>
          </a:bodyPr>
          <a:lstStyle/>
          <a:p>
            <a:r>
              <a:rPr lang="en-US" dirty="0"/>
              <a:t>Type in a URL in an address bar in your browser: </a:t>
            </a:r>
            <a:r>
              <a:rPr lang="en-US" dirty="0">
                <a:hlinkClick r:id="rId3"/>
              </a:rPr>
              <a:t>www.xkcd.com</a:t>
            </a:r>
            <a:endParaRPr lang="en-US" dirty="0"/>
          </a:p>
          <a:p>
            <a:endParaRPr lang="en-US" dirty="0"/>
          </a:p>
          <a:p>
            <a:r>
              <a:rPr lang="en-US" dirty="0"/>
              <a:t>“/” refers path of the server.</a:t>
            </a:r>
          </a:p>
          <a:p>
            <a:r>
              <a:rPr lang="en-US" dirty="0">
                <a:hlinkClick r:id="rId4"/>
              </a:rPr>
              <a:t>https://myau.american.edu/my.policy</a:t>
            </a:r>
            <a:endParaRPr lang="en-US" dirty="0"/>
          </a:p>
          <a:p>
            <a:endParaRPr lang="en-US" dirty="0"/>
          </a:p>
          <a:p>
            <a:pPr marL="400050" lvl="1" indent="0">
              <a:buNone/>
            </a:pPr>
            <a:r>
              <a:rPr lang="en-US" dirty="0"/>
              <a:t>AU60185:CSC435_WebProgramming </a:t>
            </a:r>
            <a:r>
              <a:rPr lang="en-US" dirty="0" err="1"/>
              <a:t>bxiao</a:t>
            </a:r>
            <a:r>
              <a:rPr lang="en-US" dirty="0"/>
              <a:t>$ Ping </a:t>
            </a:r>
            <a:r>
              <a:rPr lang="en-US" dirty="0" err="1"/>
              <a:t>american.edu</a:t>
            </a:r>
            <a:endParaRPr lang="en-US" dirty="0"/>
          </a:p>
          <a:p>
            <a:pPr marL="400050" lvl="1" indent="0">
              <a:buNone/>
            </a:pPr>
            <a:endParaRPr lang="en-US" dirty="0"/>
          </a:p>
          <a:p>
            <a:pPr marL="400050" lvl="1" indent="0">
              <a:buNone/>
            </a:pPr>
            <a:r>
              <a:rPr lang="en-US" dirty="0"/>
              <a:t>PING </a:t>
            </a:r>
            <a:r>
              <a:rPr lang="en-US" dirty="0" err="1"/>
              <a:t>american.edu</a:t>
            </a:r>
            <a:r>
              <a:rPr lang="en-US" dirty="0"/>
              <a:t> (147.9.4.186): 56 data bytes</a:t>
            </a:r>
          </a:p>
          <a:p>
            <a:pPr marL="400050" lvl="1" indent="0">
              <a:buNone/>
            </a:pPr>
            <a:r>
              <a:rPr lang="en-US" dirty="0"/>
              <a:t>Request timeout for </a:t>
            </a:r>
            <a:r>
              <a:rPr lang="en-US" dirty="0" err="1"/>
              <a:t>icmp_seq</a:t>
            </a:r>
            <a:r>
              <a:rPr lang="en-US" dirty="0"/>
              <a:t> 0</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Accessing a website</a:t>
            </a:r>
          </a:p>
        </p:txBody>
      </p:sp>
      <p:sp>
        <p:nvSpPr>
          <p:cNvPr id="3" name="Content Placeholder 2"/>
          <p:cNvSpPr>
            <a:spLocks noGrp="1"/>
          </p:cNvSpPr>
          <p:nvPr>
            <p:ph idx="1"/>
          </p:nvPr>
        </p:nvSpPr>
        <p:spPr/>
        <p:txBody>
          <a:bodyPr/>
          <a:lstStyle/>
          <a:p>
            <a:r>
              <a:rPr lang="en-US" dirty="0">
                <a:latin typeface="Garamond"/>
                <a:cs typeface="Garamond"/>
              </a:rPr>
              <a:t>Type in a URL in an address bar in your browser: </a:t>
            </a:r>
            <a:r>
              <a:rPr lang="en-US" dirty="0">
                <a:latin typeface="Garamond"/>
                <a:cs typeface="Garamond"/>
                <a:hlinkClick r:id="rId3"/>
              </a:rPr>
              <a:t>www.xkcd.com</a:t>
            </a:r>
            <a:endParaRPr lang="en-US" dirty="0">
              <a:latin typeface="Garamond"/>
              <a:cs typeface="Garamond"/>
            </a:endParaRPr>
          </a:p>
          <a:p>
            <a:r>
              <a:rPr lang="en-US" dirty="0">
                <a:latin typeface="Garamond"/>
                <a:cs typeface="Garamond"/>
              </a:rPr>
              <a:t>Web server: a machine that stores all the content such as images and videos</a:t>
            </a:r>
          </a:p>
          <a:p>
            <a:endParaRPr lang="en-US" dirty="0"/>
          </a:p>
        </p:txBody>
      </p:sp>
      <p:sp>
        <p:nvSpPr>
          <p:cNvPr id="4" name="Frame 3"/>
          <p:cNvSpPr/>
          <p:nvPr/>
        </p:nvSpPr>
        <p:spPr>
          <a:xfrm>
            <a:off x="1615170" y="4240900"/>
            <a:ext cx="676438" cy="52461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1532341" y="4848354"/>
            <a:ext cx="855902" cy="28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408100" y="5452220"/>
            <a:ext cx="1214828" cy="1015663"/>
          </a:xfrm>
          <a:prstGeom prst="rect">
            <a:avLst/>
          </a:prstGeom>
          <a:noFill/>
        </p:spPr>
        <p:txBody>
          <a:bodyPr wrap="square" rtlCol="0">
            <a:spAutoFit/>
          </a:bodyPr>
          <a:lstStyle/>
          <a:p>
            <a:pPr algn="ctr"/>
            <a:r>
              <a:rPr lang="en-US" sz="2000" dirty="0"/>
              <a:t>Client </a:t>
            </a:r>
          </a:p>
          <a:p>
            <a:pPr algn="ctr"/>
            <a:r>
              <a:rPr lang="en-US" sz="2000" dirty="0"/>
              <a:t>Your Browser</a:t>
            </a:r>
          </a:p>
        </p:txBody>
      </p:sp>
      <p:sp>
        <p:nvSpPr>
          <p:cNvPr id="7" name="Cube 6"/>
          <p:cNvSpPr/>
          <p:nvPr/>
        </p:nvSpPr>
        <p:spPr>
          <a:xfrm>
            <a:off x="6764387" y="4409047"/>
            <a:ext cx="414146" cy="98021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457228" y="5452220"/>
            <a:ext cx="1816026" cy="400110"/>
          </a:xfrm>
          <a:prstGeom prst="rect">
            <a:avLst/>
          </a:prstGeom>
          <a:noFill/>
        </p:spPr>
        <p:txBody>
          <a:bodyPr wrap="square" rtlCol="0">
            <a:spAutoFit/>
          </a:bodyPr>
          <a:lstStyle/>
          <a:p>
            <a:r>
              <a:rPr lang="en-US" sz="2000" dirty="0"/>
              <a:t>Web server</a:t>
            </a:r>
          </a:p>
        </p:txBody>
      </p:sp>
      <p:sp>
        <p:nvSpPr>
          <p:cNvPr id="9" name="Cloud Callout 8"/>
          <p:cNvSpPr/>
          <p:nvPr/>
        </p:nvSpPr>
        <p:spPr>
          <a:xfrm>
            <a:off x="5469467" y="4011115"/>
            <a:ext cx="987761" cy="694266"/>
          </a:xfrm>
          <a:prstGeom prst="cloudCallou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672667" y="4090514"/>
            <a:ext cx="784561" cy="400110"/>
          </a:xfrm>
          <a:prstGeom prst="rect">
            <a:avLst/>
          </a:prstGeom>
          <a:noFill/>
        </p:spPr>
        <p:txBody>
          <a:bodyPr wrap="square" rtlCol="0">
            <a:spAutoFit/>
          </a:bodyPr>
          <a:lstStyle/>
          <a:p>
            <a:r>
              <a:rPr lang="en-US" sz="2000" dirty="0" err="1"/>
              <a:t>xkcd</a:t>
            </a:r>
            <a:endParaRPr lang="en-US" sz="2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Accessing a website</a:t>
            </a:r>
          </a:p>
        </p:txBody>
      </p:sp>
      <p:sp>
        <p:nvSpPr>
          <p:cNvPr id="3" name="Content Placeholder 2"/>
          <p:cNvSpPr>
            <a:spLocks noGrp="1"/>
          </p:cNvSpPr>
          <p:nvPr>
            <p:ph idx="1"/>
          </p:nvPr>
        </p:nvSpPr>
        <p:spPr/>
        <p:txBody>
          <a:bodyPr/>
          <a:lstStyle/>
          <a:p>
            <a:r>
              <a:rPr lang="en-US" dirty="0">
                <a:latin typeface="Garamond"/>
                <a:cs typeface="Garamond"/>
              </a:rPr>
              <a:t>Computer communicate the server to tell which webpage you want to view</a:t>
            </a:r>
          </a:p>
          <a:p>
            <a:r>
              <a:rPr lang="en-US" dirty="0">
                <a:latin typeface="Garamond"/>
                <a:cs typeface="Garamond"/>
              </a:rPr>
              <a:t>Server process the data and return the web content the browser needs</a:t>
            </a:r>
          </a:p>
          <a:p>
            <a:endParaRPr lang="en-US" dirty="0"/>
          </a:p>
        </p:txBody>
      </p:sp>
      <p:sp>
        <p:nvSpPr>
          <p:cNvPr id="4" name="Frame 3"/>
          <p:cNvSpPr/>
          <p:nvPr/>
        </p:nvSpPr>
        <p:spPr>
          <a:xfrm>
            <a:off x="1615170" y="4240900"/>
            <a:ext cx="676438" cy="52461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1532341" y="4848354"/>
            <a:ext cx="855902" cy="28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408100" y="5452220"/>
            <a:ext cx="1214828" cy="1015663"/>
          </a:xfrm>
          <a:prstGeom prst="rect">
            <a:avLst/>
          </a:prstGeom>
          <a:noFill/>
        </p:spPr>
        <p:txBody>
          <a:bodyPr wrap="square" rtlCol="0">
            <a:spAutoFit/>
          </a:bodyPr>
          <a:lstStyle/>
          <a:p>
            <a:pPr algn="ctr"/>
            <a:r>
              <a:rPr lang="en-US" sz="2000" dirty="0"/>
              <a:t>Client </a:t>
            </a:r>
          </a:p>
          <a:p>
            <a:pPr algn="ctr"/>
            <a:r>
              <a:rPr lang="en-US" sz="2000" dirty="0"/>
              <a:t>Your Browser</a:t>
            </a:r>
          </a:p>
        </p:txBody>
      </p:sp>
      <p:sp>
        <p:nvSpPr>
          <p:cNvPr id="7" name="Cube 6"/>
          <p:cNvSpPr/>
          <p:nvPr/>
        </p:nvSpPr>
        <p:spPr>
          <a:xfrm>
            <a:off x="6764387" y="4409047"/>
            <a:ext cx="414146" cy="98021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5469467" y="4011115"/>
            <a:ext cx="987761" cy="694266"/>
            <a:chOff x="5469467" y="4011115"/>
            <a:chExt cx="987761" cy="694266"/>
          </a:xfrm>
        </p:grpSpPr>
        <p:sp>
          <p:nvSpPr>
            <p:cNvPr id="9" name="Cloud Callout 8"/>
            <p:cNvSpPr/>
            <p:nvPr/>
          </p:nvSpPr>
          <p:spPr>
            <a:xfrm>
              <a:off x="5469467" y="4011115"/>
              <a:ext cx="987761" cy="694266"/>
            </a:xfrm>
            <a:prstGeom prst="cloudCallou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672667" y="4090514"/>
              <a:ext cx="784561" cy="400110"/>
            </a:xfrm>
            <a:prstGeom prst="rect">
              <a:avLst/>
            </a:prstGeom>
            <a:noFill/>
          </p:spPr>
          <p:txBody>
            <a:bodyPr wrap="square" rtlCol="0">
              <a:spAutoFit/>
            </a:bodyPr>
            <a:lstStyle/>
            <a:p>
              <a:r>
                <a:rPr lang="en-US" sz="2000" dirty="0" err="1"/>
                <a:t>xkcd</a:t>
              </a:r>
              <a:endParaRPr lang="en-US" sz="2000" dirty="0"/>
            </a:p>
          </p:txBody>
        </p:sp>
      </p:grpSp>
      <p:sp>
        <p:nvSpPr>
          <p:cNvPr id="12" name="TextBox 11"/>
          <p:cNvSpPr txBox="1"/>
          <p:nvPr/>
        </p:nvSpPr>
        <p:spPr>
          <a:xfrm>
            <a:off x="6457228" y="5452220"/>
            <a:ext cx="1816026" cy="400110"/>
          </a:xfrm>
          <a:prstGeom prst="rect">
            <a:avLst/>
          </a:prstGeom>
          <a:noFill/>
        </p:spPr>
        <p:txBody>
          <a:bodyPr wrap="square" rtlCol="0">
            <a:spAutoFit/>
          </a:bodyPr>
          <a:lstStyle/>
          <a:p>
            <a:r>
              <a:rPr lang="en-US" sz="2000" dirty="0"/>
              <a:t>Web server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Accessing a website</a:t>
            </a:r>
          </a:p>
        </p:txBody>
      </p:sp>
      <p:sp>
        <p:nvSpPr>
          <p:cNvPr id="3" name="Content Placeholder 2"/>
          <p:cNvSpPr>
            <a:spLocks noGrp="1"/>
          </p:cNvSpPr>
          <p:nvPr>
            <p:ph idx="1"/>
          </p:nvPr>
        </p:nvSpPr>
        <p:spPr/>
        <p:txBody>
          <a:bodyPr/>
          <a:lstStyle/>
          <a:p>
            <a:r>
              <a:rPr lang="en-US" dirty="0">
                <a:latin typeface="Garamond"/>
                <a:cs typeface="Garamond"/>
              </a:rPr>
              <a:t>How does the browser know which server contains contents of the website </a:t>
            </a:r>
            <a:r>
              <a:rPr lang="en-US" dirty="0" err="1">
                <a:latin typeface="Garamond"/>
                <a:cs typeface="Garamond"/>
              </a:rPr>
              <a:t>xkcd</a:t>
            </a:r>
            <a:r>
              <a:rPr lang="en-US" dirty="0">
                <a:latin typeface="Garamond"/>
                <a:cs typeface="Garamond"/>
              </a:rPr>
              <a:t>? </a:t>
            </a:r>
          </a:p>
          <a:p>
            <a:endParaRPr lang="en-US" dirty="0">
              <a:latin typeface="Garamond"/>
              <a:cs typeface="Garamond"/>
            </a:endParaRPr>
          </a:p>
        </p:txBody>
      </p:sp>
      <p:sp>
        <p:nvSpPr>
          <p:cNvPr id="4" name="Frame 3"/>
          <p:cNvSpPr/>
          <p:nvPr/>
        </p:nvSpPr>
        <p:spPr>
          <a:xfrm>
            <a:off x="1615170" y="4240900"/>
            <a:ext cx="676438" cy="52461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1532341" y="4848354"/>
            <a:ext cx="855902" cy="28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408100" y="5452220"/>
            <a:ext cx="1214828" cy="1015663"/>
          </a:xfrm>
          <a:prstGeom prst="rect">
            <a:avLst/>
          </a:prstGeom>
          <a:noFill/>
        </p:spPr>
        <p:txBody>
          <a:bodyPr wrap="square" rtlCol="0">
            <a:spAutoFit/>
          </a:bodyPr>
          <a:lstStyle/>
          <a:p>
            <a:pPr algn="ctr"/>
            <a:r>
              <a:rPr lang="en-US" sz="2000" dirty="0"/>
              <a:t>Client </a:t>
            </a:r>
          </a:p>
          <a:p>
            <a:pPr algn="ctr"/>
            <a:r>
              <a:rPr lang="en-US" sz="2000" dirty="0"/>
              <a:t>Your Browser</a:t>
            </a:r>
          </a:p>
        </p:txBody>
      </p:sp>
      <p:sp>
        <p:nvSpPr>
          <p:cNvPr id="7" name="Cube 6"/>
          <p:cNvSpPr/>
          <p:nvPr/>
        </p:nvSpPr>
        <p:spPr>
          <a:xfrm>
            <a:off x="6764387" y="4409047"/>
            <a:ext cx="414146" cy="98021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5469467" y="4011115"/>
            <a:ext cx="987761" cy="694266"/>
            <a:chOff x="5469467" y="4011115"/>
            <a:chExt cx="987761" cy="694266"/>
          </a:xfrm>
        </p:grpSpPr>
        <p:sp>
          <p:nvSpPr>
            <p:cNvPr id="9" name="Cloud Callout 8"/>
            <p:cNvSpPr/>
            <p:nvPr/>
          </p:nvSpPr>
          <p:spPr>
            <a:xfrm>
              <a:off x="5469467" y="4011115"/>
              <a:ext cx="987761" cy="694266"/>
            </a:xfrm>
            <a:prstGeom prst="cloudCallou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672667" y="4090514"/>
              <a:ext cx="784561" cy="400110"/>
            </a:xfrm>
            <a:prstGeom prst="rect">
              <a:avLst/>
            </a:prstGeom>
            <a:noFill/>
          </p:spPr>
          <p:txBody>
            <a:bodyPr wrap="square" rtlCol="0">
              <a:spAutoFit/>
            </a:bodyPr>
            <a:lstStyle/>
            <a:p>
              <a:r>
                <a:rPr lang="en-US" sz="2000" dirty="0" err="1"/>
                <a:t>xkcd</a:t>
              </a:r>
              <a:endParaRPr lang="en-US" sz="2000" dirty="0"/>
            </a:p>
          </p:txBody>
        </p:sp>
      </p:grpSp>
      <p:sp>
        <p:nvSpPr>
          <p:cNvPr id="12" name="TextBox 11"/>
          <p:cNvSpPr txBox="1"/>
          <p:nvPr/>
        </p:nvSpPr>
        <p:spPr>
          <a:xfrm>
            <a:off x="6457228" y="5452220"/>
            <a:ext cx="1816026" cy="400110"/>
          </a:xfrm>
          <a:prstGeom prst="rect">
            <a:avLst/>
          </a:prstGeom>
          <a:noFill/>
        </p:spPr>
        <p:txBody>
          <a:bodyPr wrap="square" rtlCol="0">
            <a:spAutoFit/>
          </a:bodyPr>
          <a:lstStyle/>
          <a:p>
            <a:r>
              <a:rPr lang="en-US" sz="2000" dirty="0"/>
              <a:t>Web server</a:t>
            </a:r>
          </a:p>
        </p:txBody>
      </p:sp>
    </p:spTree>
    <p:extLst>
      <p:ext uri="{BB962C8B-B14F-4D97-AF65-F5344CB8AC3E}">
        <p14:creationId xmlns:p14="http://schemas.microsoft.com/office/powerpoint/2010/main" val="2329583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The Internet</a:t>
            </a:r>
          </a:p>
        </p:txBody>
      </p:sp>
      <p:grpSp>
        <p:nvGrpSpPr>
          <p:cNvPr id="25" name="Group 24"/>
          <p:cNvGrpSpPr/>
          <p:nvPr/>
        </p:nvGrpSpPr>
        <p:grpSpPr>
          <a:xfrm>
            <a:off x="1104390" y="4240900"/>
            <a:ext cx="855902" cy="897375"/>
            <a:chOff x="1532341" y="4240900"/>
            <a:chExt cx="855902" cy="897375"/>
          </a:xfrm>
        </p:grpSpPr>
        <p:sp>
          <p:nvSpPr>
            <p:cNvPr id="12" name="Frame 11"/>
            <p:cNvSpPr/>
            <p:nvPr/>
          </p:nvSpPr>
          <p:spPr>
            <a:xfrm>
              <a:off x="1615170" y="4240900"/>
              <a:ext cx="676438" cy="52461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1532341" y="4848354"/>
              <a:ext cx="855902" cy="28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Frame 13"/>
          <p:cNvSpPr/>
          <p:nvPr/>
        </p:nvSpPr>
        <p:spPr>
          <a:xfrm>
            <a:off x="1670935" y="1644679"/>
            <a:ext cx="676438" cy="52461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Rectangle 14"/>
          <p:cNvSpPr/>
          <p:nvPr/>
        </p:nvSpPr>
        <p:spPr>
          <a:xfrm>
            <a:off x="1588106" y="2252133"/>
            <a:ext cx="855902" cy="28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ame 15"/>
          <p:cNvSpPr/>
          <p:nvPr/>
        </p:nvSpPr>
        <p:spPr>
          <a:xfrm>
            <a:off x="3753381" y="3950979"/>
            <a:ext cx="676438" cy="52461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a:xfrm>
            <a:off x="3670552" y="4558433"/>
            <a:ext cx="855902" cy="28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Cube 21"/>
          <p:cNvSpPr/>
          <p:nvPr/>
        </p:nvSpPr>
        <p:spPr>
          <a:xfrm>
            <a:off x="3670552" y="2051948"/>
            <a:ext cx="414146" cy="98021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Cube 22"/>
          <p:cNvSpPr/>
          <p:nvPr/>
        </p:nvSpPr>
        <p:spPr>
          <a:xfrm>
            <a:off x="5377054" y="4558433"/>
            <a:ext cx="414146" cy="98021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ube 23"/>
          <p:cNvSpPr/>
          <p:nvPr/>
        </p:nvSpPr>
        <p:spPr>
          <a:xfrm>
            <a:off x="7476787" y="3578222"/>
            <a:ext cx="414146" cy="98021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6775719" y="5390213"/>
            <a:ext cx="855902" cy="897375"/>
            <a:chOff x="1532341" y="4240900"/>
            <a:chExt cx="855902" cy="897375"/>
          </a:xfrm>
        </p:grpSpPr>
        <p:sp>
          <p:nvSpPr>
            <p:cNvPr id="27" name="Frame 26"/>
            <p:cNvSpPr/>
            <p:nvPr/>
          </p:nvSpPr>
          <p:spPr>
            <a:xfrm>
              <a:off x="1615170" y="4240900"/>
              <a:ext cx="676438" cy="52461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Rectangle 27"/>
            <p:cNvSpPr/>
            <p:nvPr/>
          </p:nvSpPr>
          <p:spPr>
            <a:xfrm>
              <a:off x="1532341" y="4848354"/>
              <a:ext cx="855902" cy="28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0" name="Straight Arrow Connector 29"/>
          <p:cNvCxnSpPr/>
          <p:nvPr/>
        </p:nvCxnSpPr>
        <p:spPr>
          <a:xfrm rot="5400000" flipH="1" flipV="1">
            <a:off x="1187085" y="3177772"/>
            <a:ext cx="1174228" cy="372186"/>
          </a:xfrm>
          <a:prstGeom prst="straightConnector1">
            <a:avLst/>
          </a:prstGeom>
          <a:ln>
            <a:solidFill>
              <a:schemeClr val="tx1"/>
            </a:solidFill>
            <a:headEnd type="triangle"/>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444008" y="2051948"/>
            <a:ext cx="959592" cy="490106"/>
          </a:xfrm>
          <a:prstGeom prst="straightConnector1">
            <a:avLst/>
          </a:prstGeom>
          <a:ln>
            <a:solidFill>
              <a:schemeClr val="tx1"/>
            </a:solidFill>
            <a:headEnd type="triangle"/>
            <a:tailEnd type="arrow"/>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745464" y="5390297"/>
            <a:ext cx="1214828" cy="1015663"/>
          </a:xfrm>
          <a:prstGeom prst="rect">
            <a:avLst/>
          </a:prstGeom>
          <a:noFill/>
        </p:spPr>
        <p:txBody>
          <a:bodyPr wrap="square" rtlCol="0">
            <a:spAutoFit/>
          </a:bodyPr>
          <a:lstStyle/>
          <a:p>
            <a:pPr algn="ctr"/>
            <a:r>
              <a:rPr lang="en-US" sz="2000" dirty="0"/>
              <a:t>Client </a:t>
            </a:r>
          </a:p>
          <a:p>
            <a:pPr algn="ctr"/>
            <a:r>
              <a:rPr lang="en-US" sz="2000" dirty="0"/>
              <a:t>Your Browser</a:t>
            </a:r>
          </a:p>
        </p:txBody>
      </p:sp>
      <p:grpSp>
        <p:nvGrpSpPr>
          <p:cNvPr id="41" name="Group 40"/>
          <p:cNvGrpSpPr/>
          <p:nvPr/>
        </p:nvGrpSpPr>
        <p:grpSpPr>
          <a:xfrm>
            <a:off x="4905159" y="3603846"/>
            <a:ext cx="987761" cy="694266"/>
            <a:chOff x="5469467" y="4011115"/>
            <a:chExt cx="987761" cy="694266"/>
          </a:xfrm>
        </p:grpSpPr>
        <p:sp>
          <p:nvSpPr>
            <p:cNvPr id="42" name="Cloud Callout 41"/>
            <p:cNvSpPr/>
            <p:nvPr/>
          </p:nvSpPr>
          <p:spPr>
            <a:xfrm>
              <a:off x="5469467" y="4011115"/>
              <a:ext cx="987761" cy="694266"/>
            </a:xfrm>
            <a:prstGeom prst="cloudCallou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5672667" y="4090514"/>
              <a:ext cx="784561" cy="400110"/>
            </a:xfrm>
            <a:prstGeom prst="rect">
              <a:avLst/>
            </a:prstGeom>
            <a:noFill/>
          </p:spPr>
          <p:txBody>
            <a:bodyPr wrap="square" rtlCol="0">
              <a:spAutoFit/>
            </a:bodyPr>
            <a:lstStyle/>
            <a:p>
              <a:r>
                <a:rPr lang="en-US" sz="2000" dirty="0" err="1"/>
                <a:t>xkcd</a:t>
              </a:r>
              <a:endParaRPr lang="en-US" sz="2000" dirty="0"/>
            </a:p>
          </p:txBody>
        </p:sp>
      </p:grpSp>
      <p:cxnSp>
        <p:nvCxnSpPr>
          <p:cNvPr id="44" name="Straight Arrow Connector 43"/>
          <p:cNvCxnSpPr/>
          <p:nvPr/>
        </p:nvCxnSpPr>
        <p:spPr>
          <a:xfrm rot="16200000" flipH="1">
            <a:off x="4184766" y="2290113"/>
            <a:ext cx="490106" cy="414146"/>
          </a:xfrm>
          <a:prstGeom prst="straightConnector1">
            <a:avLst/>
          </a:prstGeom>
          <a:ln>
            <a:solidFill>
              <a:schemeClr val="tx1"/>
            </a:solidFill>
            <a:headEnd type="triangle"/>
            <a:tailEnd type="arrow"/>
          </a:ln>
          <a:effectLst/>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4905159" y="2328063"/>
            <a:ext cx="855902" cy="897375"/>
            <a:chOff x="1532341" y="4240900"/>
            <a:chExt cx="855902" cy="897375"/>
          </a:xfrm>
        </p:grpSpPr>
        <p:sp>
          <p:nvSpPr>
            <p:cNvPr id="47" name="Frame 46"/>
            <p:cNvSpPr/>
            <p:nvPr/>
          </p:nvSpPr>
          <p:spPr>
            <a:xfrm>
              <a:off x="1615170" y="4240900"/>
              <a:ext cx="676438" cy="52461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Rectangle 47"/>
            <p:cNvSpPr/>
            <p:nvPr/>
          </p:nvSpPr>
          <p:spPr>
            <a:xfrm>
              <a:off x="1532341" y="4848354"/>
              <a:ext cx="855902" cy="28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9" name="Straight Arrow Connector 48"/>
          <p:cNvCxnSpPr/>
          <p:nvPr/>
        </p:nvCxnSpPr>
        <p:spPr>
          <a:xfrm rot="5400000" flipH="1" flipV="1">
            <a:off x="4277382" y="3323203"/>
            <a:ext cx="725541" cy="530013"/>
          </a:xfrm>
          <a:prstGeom prst="straightConnector1">
            <a:avLst/>
          </a:prstGeom>
          <a:ln>
            <a:solidFill>
              <a:schemeClr val="tx1"/>
            </a:solidFill>
            <a:headEnd type="triangle"/>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4375146" y="5000754"/>
            <a:ext cx="740162" cy="476433"/>
          </a:xfrm>
          <a:prstGeom prst="straightConnector1">
            <a:avLst/>
          </a:prstGeom>
          <a:ln>
            <a:solidFill>
              <a:schemeClr val="tx1"/>
            </a:solidFill>
            <a:headEnd type="triangle"/>
            <a:tailEnd type="arrow"/>
          </a:ln>
          <a:effectLst/>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6620885" y="1603260"/>
            <a:ext cx="855902" cy="897375"/>
            <a:chOff x="1532341" y="4240900"/>
            <a:chExt cx="855902" cy="897375"/>
          </a:xfrm>
        </p:grpSpPr>
        <p:sp>
          <p:nvSpPr>
            <p:cNvPr id="58" name="Frame 57"/>
            <p:cNvSpPr/>
            <p:nvPr/>
          </p:nvSpPr>
          <p:spPr>
            <a:xfrm>
              <a:off x="1615170" y="4240900"/>
              <a:ext cx="676438" cy="52461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9" name="Rectangle 58"/>
            <p:cNvSpPr/>
            <p:nvPr/>
          </p:nvSpPr>
          <p:spPr>
            <a:xfrm>
              <a:off x="1532341" y="4848354"/>
              <a:ext cx="855902" cy="28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0" name="Straight Arrow Connector 59"/>
          <p:cNvCxnSpPr/>
          <p:nvPr/>
        </p:nvCxnSpPr>
        <p:spPr>
          <a:xfrm rot="5400000" flipH="1" flipV="1">
            <a:off x="5795156" y="2235628"/>
            <a:ext cx="725541" cy="530013"/>
          </a:xfrm>
          <a:prstGeom prst="straightConnector1">
            <a:avLst/>
          </a:prstGeom>
          <a:ln>
            <a:solidFill>
              <a:schemeClr val="tx1"/>
            </a:solidFill>
            <a:headEnd type="triangle"/>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6200000" flipH="1">
            <a:off x="6856318" y="2784175"/>
            <a:ext cx="744973" cy="495965"/>
          </a:xfrm>
          <a:prstGeom prst="straightConnector1">
            <a:avLst/>
          </a:prstGeom>
          <a:ln>
            <a:solidFill>
              <a:schemeClr val="tx1"/>
            </a:solidFill>
            <a:headEnd type="triangle"/>
            <a:tailEnd type="arrow"/>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rot="5400000">
            <a:off x="6932457" y="4855711"/>
            <a:ext cx="537888" cy="357502"/>
          </a:xfrm>
          <a:prstGeom prst="straightConnector1">
            <a:avLst/>
          </a:prstGeom>
          <a:ln>
            <a:solidFill>
              <a:schemeClr val="tx1"/>
            </a:solidFill>
            <a:headEnd type="triangle"/>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756413" y="5648330"/>
            <a:ext cx="1816026" cy="400110"/>
          </a:xfrm>
          <a:prstGeom prst="rect">
            <a:avLst/>
          </a:prstGeom>
          <a:noFill/>
        </p:spPr>
        <p:txBody>
          <a:bodyPr wrap="square" rtlCol="0">
            <a:spAutoFit/>
          </a:bodyPr>
          <a:lstStyle/>
          <a:p>
            <a:r>
              <a:rPr lang="en-US" sz="2000" dirty="0"/>
              <a:t>Web server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90"/>
                </a:solidFill>
              </a:rPr>
              <a:t>Which server has the content of the requested website?</a:t>
            </a:r>
          </a:p>
        </p:txBody>
      </p:sp>
      <p:grpSp>
        <p:nvGrpSpPr>
          <p:cNvPr id="3" name="Group 24"/>
          <p:cNvGrpSpPr/>
          <p:nvPr/>
        </p:nvGrpSpPr>
        <p:grpSpPr>
          <a:xfrm>
            <a:off x="1104390" y="4240900"/>
            <a:ext cx="855902" cy="897375"/>
            <a:chOff x="1532341" y="4240900"/>
            <a:chExt cx="855902" cy="897375"/>
          </a:xfrm>
        </p:grpSpPr>
        <p:sp>
          <p:nvSpPr>
            <p:cNvPr id="12" name="Frame 11"/>
            <p:cNvSpPr/>
            <p:nvPr/>
          </p:nvSpPr>
          <p:spPr>
            <a:xfrm>
              <a:off x="1615170" y="4240900"/>
              <a:ext cx="676438" cy="52461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1532341" y="4848354"/>
              <a:ext cx="855902" cy="28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Frame 13"/>
          <p:cNvSpPr/>
          <p:nvPr/>
        </p:nvSpPr>
        <p:spPr>
          <a:xfrm>
            <a:off x="1670935" y="1644679"/>
            <a:ext cx="676438" cy="52461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Rectangle 14"/>
          <p:cNvSpPr/>
          <p:nvPr/>
        </p:nvSpPr>
        <p:spPr>
          <a:xfrm>
            <a:off x="1588106" y="2252133"/>
            <a:ext cx="855902" cy="28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ame 15"/>
          <p:cNvSpPr/>
          <p:nvPr/>
        </p:nvSpPr>
        <p:spPr>
          <a:xfrm>
            <a:off x="3753381" y="3950979"/>
            <a:ext cx="676438" cy="52461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a:xfrm>
            <a:off x="3670552" y="4558433"/>
            <a:ext cx="855902" cy="28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Cube 21"/>
          <p:cNvSpPr/>
          <p:nvPr/>
        </p:nvSpPr>
        <p:spPr>
          <a:xfrm>
            <a:off x="3670552" y="2051948"/>
            <a:ext cx="414146" cy="98021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Cube 22"/>
          <p:cNvSpPr/>
          <p:nvPr/>
        </p:nvSpPr>
        <p:spPr>
          <a:xfrm>
            <a:off x="5377054" y="4558433"/>
            <a:ext cx="414146" cy="98021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ube 23"/>
          <p:cNvSpPr/>
          <p:nvPr/>
        </p:nvSpPr>
        <p:spPr>
          <a:xfrm>
            <a:off x="7476787" y="3578222"/>
            <a:ext cx="414146" cy="98021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25"/>
          <p:cNvGrpSpPr/>
          <p:nvPr/>
        </p:nvGrpSpPr>
        <p:grpSpPr>
          <a:xfrm>
            <a:off x="6775719" y="5390213"/>
            <a:ext cx="855902" cy="897375"/>
            <a:chOff x="1532341" y="4240900"/>
            <a:chExt cx="855902" cy="897375"/>
          </a:xfrm>
        </p:grpSpPr>
        <p:sp>
          <p:nvSpPr>
            <p:cNvPr id="27" name="Frame 26"/>
            <p:cNvSpPr/>
            <p:nvPr/>
          </p:nvSpPr>
          <p:spPr>
            <a:xfrm>
              <a:off x="1615170" y="4240900"/>
              <a:ext cx="676438" cy="52461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Rectangle 27"/>
            <p:cNvSpPr/>
            <p:nvPr/>
          </p:nvSpPr>
          <p:spPr>
            <a:xfrm>
              <a:off x="1532341" y="4848354"/>
              <a:ext cx="855902" cy="28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0" name="Straight Arrow Connector 29"/>
          <p:cNvCxnSpPr/>
          <p:nvPr/>
        </p:nvCxnSpPr>
        <p:spPr>
          <a:xfrm rot="5400000" flipH="1" flipV="1">
            <a:off x="1187085" y="3177772"/>
            <a:ext cx="1174228" cy="372186"/>
          </a:xfrm>
          <a:prstGeom prst="straightConnector1">
            <a:avLst/>
          </a:prstGeom>
          <a:ln>
            <a:solidFill>
              <a:schemeClr val="tx1"/>
            </a:solidFill>
            <a:headEnd type="triangle"/>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444008" y="2051948"/>
            <a:ext cx="959592" cy="490106"/>
          </a:xfrm>
          <a:prstGeom prst="straightConnector1">
            <a:avLst/>
          </a:prstGeom>
          <a:ln>
            <a:solidFill>
              <a:schemeClr val="tx1"/>
            </a:solidFill>
            <a:headEnd type="triangle"/>
            <a:tailEnd type="arrow"/>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745464" y="5390297"/>
            <a:ext cx="1214828" cy="1015663"/>
          </a:xfrm>
          <a:prstGeom prst="rect">
            <a:avLst/>
          </a:prstGeom>
          <a:noFill/>
        </p:spPr>
        <p:txBody>
          <a:bodyPr wrap="square" rtlCol="0">
            <a:spAutoFit/>
          </a:bodyPr>
          <a:lstStyle/>
          <a:p>
            <a:pPr algn="ctr"/>
            <a:r>
              <a:rPr lang="en-US" sz="2000" dirty="0"/>
              <a:t>Client </a:t>
            </a:r>
          </a:p>
          <a:p>
            <a:pPr algn="ctr"/>
            <a:r>
              <a:rPr lang="en-US" sz="2000" dirty="0"/>
              <a:t>Your Browser</a:t>
            </a:r>
          </a:p>
        </p:txBody>
      </p:sp>
      <p:grpSp>
        <p:nvGrpSpPr>
          <p:cNvPr id="5" name="Group 40"/>
          <p:cNvGrpSpPr/>
          <p:nvPr/>
        </p:nvGrpSpPr>
        <p:grpSpPr>
          <a:xfrm>
            <a:off x="4905159" y="3603846"/>
            <a:ext cx="987761" cy="694266"/>
            <a:chOff x="5469467" y="4011115"/>
            <a:chExt cx="987761" cy="694266"/>
          </a:xfrm>
        </p:grpSpPr>
        <p:sp>
          <p:nvSpPr>
            <p:cNvPr id="42" name="Cloud Callout 41"/>
            <p:cNvSpPr/>
            <p:nvPr/>
          </p:nvSpPr>
          <p:spPr>
            <a:xfrm>
              <a:off x="5469467" y="4011115"/>
              <a:ext cx="987761" cy="694266"/>
            </a:xfrm>
            <a:prstGeom prst="cloudCallou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5672667" y="4090514"/>
              <a:ext cx="784561" cy="400110"/>
            </a:xfrm>
            <a:prstGeom prst="rect">
              <a:avLst/>
            </a:prstGeom>
            <a:noFill/>
          </p:spPr>
          <p:txBody>
            <a:bodyPr wrap="square" rtlCol="0">
              <a:spAutoFit/>
            </a:bodyPr>
            <a:lstStyle/>
            <a:p>
              <a:r>
                <a:rPr lang="en-US" sz="2000" dirty="0" err="1"/>
                <a:t>xkcd</a:t>
              </a:r>
              <a:endParaRPr lang="en-US" sz="2000" dirty="0"/>
            </a:p>
          </p:txBody>
        </p:sp>
      </p:grpSp>
      <p:cxnSp>
        <p:nvCxnSpPr>
          <p:cNvPr id="44" name="Straight Arrow Connector 43"/>
          <p:cNvCxnSpPr/>
          <p:nvPr/>
        </p:nvCxnSpPr>
        <p:spPr>
          <a:xfrm rot="16200000" flipH="1">
            <a:off x="4184766" y="2290113"/>
            <a:ext cx="490106" cy="414146"/>
          </a:xfrm>
          <a:prstGeom prst="straightConnector1">
            <a:avLst/>
          </a:prstGeom>
          <a:ln>
            <a:solidFill>
              <a:schemeClr val="tx1"/>
            </a:solidFill>
            <a:headEnd type="triangle"/>
            <a:tailEnd type="arrow"/>
          </a:ln>
          <a:effectLst/>
        </p:spPr>
        <p:style>
          <a:lnRef idx="2">
            <a:schemeClr val="accent1"/>
          </a:lnRef>
          <a:fillRef idx="0">
            <a:schemeClr val="accent1"/>
          </a:fillRef>
          <a:effectRef idx="1">
            <a:schemeClr val="accent1"/>
          </a:effectRef>
          <a:fontRef idx="minor">
            <a:schemeClr val="tx1"/>
          </a:fontRef>
        </p:style>
      </p:cxnSp>
      <p:grpSp>
        <p:nvGrpSpPr>
          <p:cNvPr id="6" name="Group 45"/>
          <p:cNvGrpSpPr/>
          <p:nvPr/>
        </p:nvGrpSpPr>
        <p:grpSpPr>
          <a:xfrm>
            <a:off x="4905159" y="2328063"/>
            <a:ext cx="855902" cy="897375"/>
            <a:chOff x="1532341" y="4240900"/>
            <a:chExt cx="855902" cy="897375"/>
          </a:xfrm>
        </p:grpSpPr>
        <p:sp>
          <p:nvSpPr>
            <p:cNvPr id="47" name="Frame 46"/>
            <p:cNvSpPr/>
            <p:nvPr/>
          </p:nvSpPr>
          <p:spPr>
            <a:xfrm>
              <a:off x="1615170" y="4240900"/>
              <a:ext cx="676438" cy="52461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Rectangle 47"/>
            <p:cNvSpPr/>
            <p:nvPr/>
          </p:nvSpPr>
          <p:spPr>
            <a:xfrm>
              <a:off x="1532341" y="4848354"/>
              <a:ext cx="855902" cy="28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9" name="Straight Arrow Connector 48"/>
          <p:cNvCxnSpPr/>
          <p:nvPr/>
        </p:nvCxnSpPr>
        <p:spPr>
          <a:xfrm rot="5400000" flipH="1" flipV="1">
            <a:off x="4277382" y="3323203"/>
            <a:ext cx="725541" cy="530013"/>
          </a:xfrm>
          <a:prstGeom prst="straightConnector1">
            <a:avLst/>
          </a:prstGeom>
          <a:ln>
            <a:solidFill>
              <a:schemeClr val="tx1"/>
            </a:solidFill>
            <a:headEnd type="triangle"/>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4375146" y="5000754"/>
            <a:ext cx="740162" cy="476433"/>
          </a:xfrm>
          <a:prstGeom prst="straightConnector1">
            <a:avLst/>
          </a:prstGeom>
          <a:ln>
            <a:solidFill>
              <a:schemeClr val="tx1"/>
            </a:solidFill>
            <a:headEnd type="triangle"/>
            <a:tailEnd type="arrow"/>
          </a:ln>
          <a:effectLst/>
        </p:spPr>
        <p:style>
          <a:lnRef idx="2">
            <a:schemeClr val="accent1"/>
          </a:lnRef>
          <a:fillRef idx="0">
            <a:schemeClr val="accent1"/>
          </a:fillRef>
          <a:effectRef idx="1">
            <a:schemeClr val="accent1"/>
          </a:effectRef>
          <a:fontRef idx="minor">
            <a:schemeClr val="tx1"/>
          </a:fontRef>
        </p:style>
      </p:cxnSp>
      <p:grpSp>
        <p:nvGrpSpPr>
          <p:cNvPr id="7" name="Group 56"/>
          <p:cNvGrpSpPr/>
          <p:nvPr/>
        </p:nvGrpSpPr>
        <p:grpSpPr>
          <a:xfrm>
            <a:off x="6620885" y="1603260"/>
            <a:ext cx="855902" cy="897375"/>
            <a:chOff x="1532341" y="4240900"/>
            <a:chExt cx="855902" cy="897375"/>
          </a:xfrm>
        </p:grpSpPr>
        <p:sp>
          <p:nvSpPr>
            <p:cNvPr id="58" name="Frame 57"/>
            <p:cNvSpPr/>
            <p:nvPr/>
          </p:nvSpPr>
          <p:spPr>
            <a:xfrm>
              <a:off x="1615170" y="4240900"/>
              <a:ext cx="676438" cy="52461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9" name="Rectangle 58"/>
            <p:cNvSpPr/>
            <p:nvPr/>
          </p:nvSpPr>
          <p:spPr>
            <a:xfrm>
              <a:off x="1532341" y="4848354"/>
              <a:ext cx="855902" cy="28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0" name="Straight Arrow Connector 59"/>
          <p:cNvCxnSpPr/>
          <p:nvPr/>
        </p:nvCxnSpPr>
        <p:spPr>
          <a:xfrm rot="5400000" flipH="1" flipV="1">
            <a:off x="5795156" y="2235628"/>
            <a:ext cx="725541" cy="530013"/>
          </a:xfrm>
          <a:prstGeom prst="straightConnector1">
            <a:avLst/>
          </a:prstGeom>
          <a:ln>
            <a:solidFill>
              <a:schemeClr val="tx1"/>
            </a:solidFill>
            <a:headEnd type="triangle"/>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6200000" flipH="1">
            <a:off x="6856318" y="2784175"/>
            <a:ext cx="744973" cy="495965"/>
          </a:xfrm>
          <a:prstGeom prst="straightConnector1">
            <a:avLst/>
          </a:prstGeom>
          <a:ln>
            <a:solidFill>
              <a:schemeClr val="tx1"/>
            </a:solidFill>
            <a:headEnd type="triangle"/>
            <a:tailEnd type="arrow"/>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rot="5400000">
            <a:off x="6932457" y="4855711"/>
            <a:ext cx="537888" cy="357502"/>
          </a:xfrm>
          <a:prstGeom prst="straightConnector1">
            <a:avLst/>
          </a:prstGeom>
          <a:ln>
            <a:solidFill>
              <a:schemeClr val="tx1"/>
            </a:solidFill>
            <a:headEnd type="triangle"/>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536206" y="5565165"/>
            <a:ext cx="1816026" cy="400110"/>
          </a:xfrm>
          <a:prstGeom prst="rect">
            <a:avLst/>
          </a:prstGeom>
          <a:noFill/>
        </p:spPr>
        <p:txBody>
          <a:bodyPr wrap="square" rtlCol="0">
            <a:spAutoFit/>
          </a:bodyPr>
          <a:lstStyle/>
          <a:p>
            <a:r>
              <a:rPr lang="en-US" sz="2000" dirty="0"/>
              <a:t>Web server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a:t>A bit about me</a:t>
            </a:r>
          </a:p>
        </p:txBody>
      </p:sp>
      <p:pic>
        <p:nvPicPr>
          <p:cNvPr id="3" name="Picture 2" descr="Screen Shot 2017-09-04 at 9.12.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224" y="1417638"/>
            <a:ext cx="6089625" cy="4802798"/>
          </a:xfrm>
          <a:prstGeom prst="rect">
            <a:avLst/>
          </a:prstGeom>
        </p:spPr>
      </p:pic>
      <p:pic>
        <p:nvPicPr>
          <p:cNvPr id="6" name="Picture 5" descr="Beijing_Tsinghua_University_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705" y="1417638"/>
            <a:ext cx="3124508" cy="1626962"/>
          </a:xfrm>
          <a:prstGeom prst="rect">
            <a:avLst/>
          </a:prstGeom>
        </p:spPr>
      </p:pic>
      <p:sp>
        <p:nvSpPr>
          <p:cNvPr id="7" name="TextBox 6"/>
          <p:cNvSpPr txBox="1"/>
          <p:nvPr/>
        </p:nvSpPr>
        <p:spPr>
          <a:xfrm flipH="1">
            <a:off x="6862302" y="3238133"/>
            <a:ext cx="2034975" cy="2031325"/>
          </a:xfrm>
          <a:prstGeom prst="rect">
            <a:avLst/>
          </a:prstGeom>
          <a:noFill/>
        </p:spPr>
        <p:txBody>
          <a:bodyPr wrap="square" rtlCol="0">
            <a:spAutoFit/>
          </a:bodyPr>
          <a:lstStyle/>
          <a:p>
            <a:r>
              <a:rPr lang="en-US" dirty="0"/>
              <a:t>College:</a:t>
            </a:r>
          </a:p>
          <a:p>
            <a:endParaRPr lang="en-US" dirty="0"/>
          </a:p>
          <a:p>
            <a:r>
              <a:rPr lang="en-US" dirty="0"/>
              <a:t>Tsinghua University</a:t>
            </a:r>
          </a:p>
          <a:p>
            <a:endParaRPr lang="en-US" dirty="0"/>
          </a:p>
          <a:p>
            <a:r>
              <a:rPr lang="en-US" dirty="0"/>
              <a:t>Beijing, China</a:t>
            </a:r>
          </a:p>
          <a:p>
            <a:endParaRPr lang="en-US" dirty="0"/>
          </a:p>
          <a:p>
            <a:r>
              <a:rPr lang="en-US" dirty="0"/>
              <a:t>Degree: Chemistry</a:t>
            </a:r>
          </a:p>
        </p:txBody>
      </p:sp>
    </p:spTree>
    <p:extLst>
      <p:ext uri="{BB962C8B-B14F-4D97-AF65-F5344CB8AC3E}">
        <p14:creationId xmlns:p14="http://schemas.microsoft.com/office/powerpoint/2010/main" val="1432503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90"/>
                </a:solidFill>
              </a:rPr>
              <a:t>IP Address (which computer and where it is located)</a:t>
            </a:r>
          </a:p>
        </p:txBody>
      </p:sp>
      <p:sp>
        <p:nvSpPr>
          <p:cNvPr id="35" name="Frame 34"/>
          <p:cNvSpPr/>
          <p:nvPr/>
        </p:nvSpPr>
        <p:spPr>
          <a:xfrm>
            <a:off x="1615170" y="4274766"/>
            <a:ext cx="676438" cy="52461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Rectangle 36"/>
          <p:cNvSpPr/>
          <p:nvPr/>
        </p:nvSpPr>
        <p:spPr>
          <a:xfrm>
            <a:off x="1532341" y="4882220"/>
            <a:ext cx="855902" cy="28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1408100" y="5452220"/>
            <a:ext cx="1214828" cy="1015663"/>
          </a:xfrm>
          <a:prstGeom prst="rect">
            <a:avLst/>
          </a:prstGeom>
          <a:noFill/>
        </p:spPr>
        <p:txBody>
          <a:bodyPr wrap="square" rtlCol="0">
            <a:spAutoFit/>
          </a:bodyPr>
          <a:lstStyle/>
          <a:p>
            <a:pPr algn="ctr"/>
            <a:r>
              <a:rPr lang="en-US" sz="2000" dirty="0"/>
              <a:t>Client </a:t>
            </a:r>
          </a:p>
          <a:p>
            <a:pPr algn="ctr"/>
            <a:r>
              <a:rPr lang="en-US" sz="2000" dirty="0"/>
              <a:t>Your Browser</a:t>
            </a:r>
          </a:p>
        </p:txBody>
      </p:sp>
      <p:sp>
        <p:nvSpPr>
          <p:cNvPr id="39" name="Cube 38"/>
          <p:cNvSpPr/>
          <p:nvPr/>
        </p:nvSpPr>
        <p:spPr>
          <a:xfrm>
            <a:off x="6764387" y="4442913"/>
            <a:ext cx="414146" cy="98021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6457228" y="5452220"/>
            <a:ext cx="2229572" cy="707886"/>
          </a:xfrm>
          <a:prstGeom prst="rect">
            <a:avLst/>
          </a:prstGeom>
          <a:noFill/>
        </p:spPr>
        <p:txBody>
          <a:bodyPr wrap="square" rtlCol="0">
            <a:spAutoFit/>
          </a:bodyPr>
          <a:lstStyle/>
          <a:p>
            <a:r>
              <a:rPr lang="en-US" sz="2000" dirty="0"/>
              <a:t>Web server</a:t>
            </a:r>
          </a:p>
          <a:p>
            <a:r>
              <a:rPr lang="en-US" sz="2000" dirty="0"/>
              <a:t>IP: 72.26.203.99</a:t>
            </a:r>
          </a:p>
        </p:txBody>
      </p:sp>
      <p:sp>
        <p:nvSpPr>
          <p:cNvPr id="45" name="Cloud Callout 44"/>
          <p:cNvSpPr/>
          <p:nvPr/>
        </p:nvSpPr>
        <p:spPr>
          <a:xfrm>
            <a:off x="5469467" y="4044981"/>
            <a:ext cx="987761" cy="694266"/>
          </a:xfrm>
          <a:prstGeom prst="cloudCallou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5672667" y="4124380"/>
            <a:ext cx="784561" cy="400110"/>
          </a:xfrm>
          <a:prstGeom prst="rect">
            <a:avLst/>
          </a:prstGeom>
          <a:noFill/>
        </p:spPr>
        <p:txBody>
          <a:bodyPr wrap="square" rtlCol="0">
            <a:spAutoFit/>
          </a:bodyPr>
          <a:lstStyle/>
          <a:p>
            <a:r>
              <a:rPr lang="en-US" sz="2000" dirty="0" err="1"/>
              <a:t>xkcd</a:t>
            </a:r>
            <a:endParaRPr lang="en-US"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90"/>
                </a:solidFill>
              </a:rPr>
              <a:t>IP (Internet Protocol) Address</a:t>
            </a:r>
          </a:p>
        </p:txBody>
      </p:sp>
      <p:sp>
        <p:nvSpPr>
          <p:cNvPr id="50" name="Content Placeholder 2"/>
          <p:cNvSpPr>
            <a:spLocks noGrp="1"/>
          </p:cNvSpPr>
          <p:nvPr>
            <p:ph idx="1"/>
          </p:nvPr>
        </p:nvSpPr>
        <p:spPr/>
        <p:txBody>
          <a:bodyPr>
            <a:normAutofit/>
          </a:bodyPr>
          <a:lstStyle/>
          <a:p>
            <a:r>
              <a:rPr lang="en-US" dirty="0"/>
              <a:t>The IP address give the location of the computer so that your computer can reach the server. Every computer at AU has the IP address from 147.</a:t>
            </a:r>
          </a:p>
          <a:p>
            <a:r>
              <a:rPr lang="en-US" dirty="0"/>
              <a:t>It contains 4 numbers, ranging from 1 to 255. </a:t>
            </a:r>
          </a:p>
          <a:p>
            <a:r>
              <a:rPr lang="en-US" dirty="0"/>
              <a:t>For more information, look </a:t>
            </a:r>
            <a:r>
              <a:rPr lang="en-US" dirty="0" err="1"/>
              <a:t>at:</a:t>
            </a:r>
            <a:r>
              <a:rPr lang="en-US" dirty="0" err="1">
                <a:hlinkClick r:id="rId3"/>
              </a:rPr>
              <a:t>Internet</a:t>
            </a:r>
            <a:r>
              <a:rPr lang="en-US" dirty="0">
                <a:hlinkClick r:id="rId3"/>
              </a:rPr>
              <a:t> Protocal at wikipedia</a:t>
            </a:r>
            <a:endParaRPr lang="en-US" dirty="0"/>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90"/>
                </a:solidFill>
              </a:rPr>
              <a:t>IPv4 (Internet Protocol)</a:t>
            </a:r>
          </a:p>
        </p:txBody>
      </p:sp>
      <p:sp>
        <p:nvSpPr>
          <p:cNvPr id="50" name="Content Placeholder 2"/>
          <p:cNvSpPr>
            <a:spLocks noGrp="1"/>
          </p:cNvSpPr>
          <p:nvPr>
            <p:ph idx="1"/>
          </p:nvPr>
        </p:nvSpPr>
        <p:spPr/>
        <p:txBody>
          <a:bodyPr/>
          <a:lstStyle/>
          <a:p>
            <a:r>
              <a:rPr lang="en-US" sz="2400" dirty="0"/>
              <a:t>A simple protocol for attempting to send data between two computers.</a:t>
            </a:r>
          </a:p>
          <a:p>
            <a:r>
              <a:rPr lang="en-US" sz="2400" dirty="0"/>
              <a:t>Each device has a 32-bit IP address written for four 8-bit numbers (0-255)</a:t>
            </a:r>
          </a:p>
          <a:p>
            <a:r>
              <a:rPr lang="en-US" sz="2400" dirty="0"/>
              <a:t>Find out your local IP address</a:t>
            </a:r>
          </a:p>
          <a:p>
            <a:pPr lvl="2"/>
            <a:r>
              <a:rPr lang="en-US" dirty="0"/>
              <a:t>In a terminal, type </a:t>
            </a:r>
            <a:r>
              <a:rPr lang="en-US" dirty="0" err="1"/>
              <a:t>ipconfig</a:t>
            </a:r>
            <a:r>
              <a:rPr lang="en-US" dirty="0"/>
              <a:t>(Windows) and </a:t>
            </a:r>
            <a:r>
              <a:rPr lang="en-US" dirty="0" err="1"/>
              <a:t>ifconfig</a:t>
            </a:r>
            <a:r>
              <a:rPr lang="en-US" dirty="0"/>
              <a:t> (Mac)</a:t>
            </a:r>
          </a:p>
          <a:p>
            <a:r>
              <a:rPr lang="en-US" sz="2400" dirty="0"/>
              <a:t>Find out your internet IP address:  </a:t>
            </a:r>
            <a:r>
              <a:rPr lang="en-US" sz="2400" dirty="0" err="1">
                <a:hlinkClick r:id="rId3" action="ppaction://hlinkfile"/>
              </a:rPr>
              <a:t>whatismyip.com</a:t>
            </a:r>
            <a:endParaRPr lang="en-US" sz="2400" dirty="0"/>
          </a:p>
          <a:p>
            <a:endParaRPr lang="en-US" sz="2400" dirty="0"/>
          </a:p>
          <a:p>
            <a:endParaRPr lang="en-US" dirty="0"/>
          </a:p>
          <a:p>
            <a:endParaRPr lang="en-US" dirty="0"/>
          </a:p>
        </p:txBody>
      </p:sp>
      <p:pic>
        <p:nvPicPr>
          <p:cNvPr id="3" name="Picture 2" descr="Screen Shot 2016-01-07 at 7.56.1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441" y="4971023"/>
            <a:ext cx="6229016" cy="1690440"/>
          </a:xfrm>
          <a:prstGeom prst="rect">
            <a:avLst/>
          </a:prstGeom>
        </p:spPr>
      </p:pic>
    </p:spTree>
    <p:extLst>
      <p:ext uri="{BB962C8B-B14F-4D97-AF65-F5344CB8AC3E}">
        <p14:creationId xmlns:p14="http://schemas.microsoft.com/office/powerpoint/2010/main" val="2913163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90"/>
                </a:solidFill>
              </a:rPr>
              <a:t>IP address versus URL</a:t>
            </a:r>
          </a:p>
        </p:txBody>
      </p:sp>
      <p:sp>
        <p:nvSpPr>
          <p:cNvPr id="11" name="Content Placeholder 2"/>
          <p:cNvSpPr>
            <a:spLocks noGrp="1"/>
          </p:cNvSpPr>
          <p:nvPr>
            <p:ph idx="1"/>
          </p:nvPr>
        </p:nvSpPr>
        <p:spPr/>
        <p:txBody>
          <a:bodyPr/>
          <a:lstStyle/>
          <a:p>
            <a:pPr>
              <a:buNone/>
            </a:pPr>
            <a:endParaRPr lang="en-US" dirty="0"/>
          </a:p>
          <a:p>
            <a:r>
              <a:rPr lang="en-US" dirty="0"/>
              <a:t>IP address: the actual address of a targeted web server.</a:t>
            </a:r>
          </a:p>
          <a:p>
            <a:r>
              <a:rPr lang="en-US" dirty="0"/>
              <a:t>URL refers to </a:t>
            </a:r>
            <a:r>
              <a:rPr lang="en-US" dirty="0">
                <a:hlinkClick r:id="rId3"/>
              </a:rPr>
              <a:t>Uniform Resource Locator</a:t>
            </a:r>
            <a:endParaRPr lang="en-US" dirty="0"/>
          </a:p>
          <a:p>
            <a:r>
              <a:rPr lang="en-US" dirty="0"/>
              <a:t>URL:  human-readable pseudonym for a web-server. </a:t>
            </a:r>
          </a:p>
          <a:p>
            <a:r>
              <a:rPr lang="en-US" dirty="0"/>
              <a:t>URL is mapped into an IP by a DNS server.</a:t>
            </a:r>
          </a:p>
          <a:p>
            <a:pPr>
              <a:buNone/>
            </a:pP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90"/>
                </a:solidFill>
              </a:rPr>
              <a:t>Question</a:t>
            </a:r>
          </a:p>
        </p:txBody>
      </p:sp>
      <p:sp>
        <p:nvSpPr>
          <p:cNvPr id="11" name="Content Placeholder 2"/>
          <p:cNvSpPr>
            <a:spLocks noGrp="1"/>
          </p:cNvSpPr>
          <p:nvPr>
            <p:ph idx="1"/>
          </p:nvPr>
        </p:nvSpPr>
        <p:spPr/>
        <p:txBody>
          <a:bodyPr/>
          <a:lstStyle/>
          <a:p>
            <a:pPr>
              <a:buNone/>
            </a:pPr>
            <a:endParaRPr lang="en-US" dirty="0"/>
          </a:p>
          <a:p>
            <a:r>
              <a:rPr lang="en-US" dirty="0"/>
              <a:t>Why don’t we directly type IP address into the browser?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90"/>
                </a:solidFill>
              </a:rPr>
              <a:t>Answer</a:t>
            </a:r>
          </a:p>
        </p:txBody>
      </p:sp>
      <p:sp>
        <p:nvSpPr>
          <p:cNvPr id="11" name="Content Placeholder 2"/>
          <p:cNvSpPr>
            <a:spLocks noGrp="1"/>
          </p:cNvSpPr>
          <p:nvPr>
            <p:ph idx="1"/>
          </p:nvPr>
        </p:nvSpPr>
        <p:spPr/>
        <p:txBody>
          <a:bodyPr>
            <a:normAutofit/>
          </a:bodyPr>
          <a:lstStyle/>
          <a:p>
            <a:pPr>
              <a:buNone/>
            </a:pPr>
            <a:endParaRPr lang="en-US" dirty="0"/>
          </a:p>
          <a:p>
            <a:r>
              <a:rPr lang="en-US" dirty="0"/>
              <a:t>URLs allow users to change their web server without remembering the IP address</a:t>
            </a:r>
          </a:p>
          <a:p>
            <a:endParaRPr lang="en-US" dirty="0"/>
          </a:p>
          <a:p>
            <a:r>
              <a:rPr lang="en-US" dirty="0"/>
              <a:t>Further reading:</a:t>
            </a:r>
          </a:p>
          <a:p>
            <a:pPr>
              <a:buNone/>
            </a:pPr>
            <a:r>
              <a:rPr lang="en-US" dirty="0"/>
              <a:t>   Uniform Resource Locator (URL):</a:t>
            </a:r>
          </a:p>
          <a:p>
            <a:pPr algn="ctr">
              <a:buNone/>
            </a:pPr>
            <a:r>
              <a:rPr lang="en-US" dirty="0">
                <a:hlinkClick r:id="rId3" action="ppaction://hlinkfile"/>
              </a:rPr>
              <a:t>http://</a:t>
            </a:r>
            <a:r>
              <a:rPr lang="en-US" dirty="0" err="1">
                <a:hlinkClick r:id="rId3" action="ppaction://hlinkfile"/>
              </a:rPr>
              <a:t>en.wikipedia.org/wiki/Uniform_resource_locator</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a:t>
            </a:r>
          </a:p>
        </p:txBody>
      </p:sp>
      <p:sp>
        <p:nvSpPr>
          <p:cNvPr id="3" name="Content Placeholder 2"/>
          <p:cNvSpPr>
            <a:spLocks noGrp="1"/>
          </p:cNvSpPr>
          <p:nvPr>
            <p:ph idx="1"/>
          </p:nvPr>
        </p:nvSpPr>
        <p:spPr>
          <a:xfrm>
            <a:off x="457200" y="1617133"/>
            <a:ext cx="8229600" cy="4525963"/>
          </a:xfrm>
        </p:spPr>
        <p:txBody>
          <a:bodyPr>
            <a:normAutofit fontScale="85000" lnSpcReduction="20000"/>
          </a:bodyPr>
          <a:lstStyle/>
          <a:p>
            <a:r>
              <a:rPr lang="en-US" dirty="0"/>
              <a:t>URL: Uniform Resource Locator</a:t>
            </a:r>
          </a:p>
          <a:p>
            <a:pPr>
              <a:buNone/>
            </a:pPr>
            <a:r>
              <a:rPr lang="en-US" dirty="0">
                <a:solidFill>
                  <a:srgbClr val="0000FF"/>
                </a:solidFill>
              </a:rPr>
              <a:t>http://</a:t>
            </a:r>
            <a:r>
              <a:rPr lang="en-US" dirty="0" err="1">
                <a:solidFill>
                  <a:srgbClr val="FF0000"/>
                </a:solidFill>
              </a:rPr>
              <a:t>www.nytimes.com</a:t>
            </a:r>
            <a:r>
              <a:rPr lang="en-US" dirty="0" err="1">
                <a:solidFill>
                  <a:srgbClr val="660066"/>
                </a:solidFill>
              </a:rPr>
              <a:t>/pages/world/index.html</a:t>
            </a:r>
            <a:endParaRPr lang="en-US" dirty="0">
              <a:solidFill>
                <a:srgbClr val="660066"/>
              </a:solidFill>
            </a:endParaRPr>
          </a:p>
          <a:p>
            <a:endParaRPr lang="en-US" dirty="0"/>
          </a:p>
          <a:p>
            <a:pPr>
              <a:buNone/>
            </a:pPr>
            <a:endParaRPr lang="en-US" dirty="0"/>
          </a:p>
          <a:p>
            <a:endParaRPr lang="en-US" dirty="0"/>
          </a:p>
          <a:p>
            <a:r>
              <a:rPr lang="en-US" dirty="0"/>
              <a:t>Query parameters </a:t>
            </a:r>
          </a:p>
          <a:p>
            <a:pPr>
              <a:buNone/>
            </a:pPr>
            <a:r>
              <a:rPr lang="en-US" dirty="0"/>
              <a:t>    </a:t>
            </a:r>
            <a:r>
              <a:rPr lang="en-US" sz="2353" dirty="0"/>
              <a:t>http://</a:t>
            </a:r>
            <a:r>
              <a:rPr lang="en-US" sz="2353" dirty="0" err="1"/>
              <a:t>www.nytimes.com/pages/world/index.html</a:t>
            </a:r>
            <a:r>
              <a:rPr lang="en-US" sz="2353" dirty="0" err="1">
                <a:solidFill>
                  <a:srgbClr val="008000"/>
                </a:solidFill>
              </a:rPr>
              <a:t>?module</a:t>
            </a:r>
            <a:r>
              <a:rPr lang="en-US" sz="2353" dirty="0">
                <a:solidFill>
                  <a:srgbClr val="008000"/>
                </a:solidFill>
              </a:rPr>
              <a:t>=</a:t>
            </a:r>
            <a:r>
              <a:rPr lang="en-US" sz="2353" dirty="0" err="1">
                <a:solidFill>
                  <a:srgbClr val="008000"/>
                </a:solidFill>
              </a:rPr>
              <a:t>HPMiniNav&amp;contentCollection</a:t>
            </a:r>
            <a:r>
              <a:rPr lang="en-US" sz="2353" dirty="0">
                <a:solidFill>
                  <a:srgbClr val="008000"/>
                </a:solidFill>
              </a:rPr>
              <a:t>=</a:t>
            </a:r>
            <a:r>
              <a:rPr lang="en-US" sz="2353" dirty="0" err="1">
                <a:solidFill>
                  <a:srgbClr val="008000"/>
                </a:solidFill>
              </a:rPr>
              <a:t>World&amp;pgtype</a:t>
            </a:r>
            <a:r>
              <a:rPr lang="en-US" sz="2353" dirty="0">
                <a:solidFill>
                  <a:srgbClr val="008000"/>
                </a:solidFill>
              </a:rPr>
              <a:t>=</a:t>
            </a:r>
            <a:r>
              <a:rPr lang="en-US" sz="2353" dirty="0" err="1">
                <a:solidFill>
                  <a:srgbClr val="008000"/>
                </a:solidFill>
              </a:rPr>
              <a:t>Homepage&amp;region</a:t>
            </a:r>
            <a:r>
              <a:rPr lang="en-US" sz="2353" dirty="0">
                <a:solidFill>
                  <a:srgbClr val="008000"/>
                </a:solidFill>
              </a:rPr>
              <a:t>=</a:t>
            </a:r>
            <a:r>
              <a:rPr lang="en-US" sz="2353" dirty="0" err="1">
                <a:solidFill>
                  <a:srgbClr val="008000"/>
                </a:solidFill>
              </a:rPr>
              <a:t>TopBar&amp;action</a:t>
            </a:r>
            <a:r>
              <a:rPr lang="en-US" sz="2353" dirty="0">
                <a:solidFill>
                  <a:srgbClr val="008000"/>
                </a:solidFill>
              </a:rPr>
              <a:t>=</a:t>
            </a:r>
            <a:r>
              <a:rPr lang="en-US" sz="2353" dirty="0" err="1">
                <a:solidFill>
                  <a:srgbClr val="008000"/>
                </a:solidFill>
              </a:rPr>
              <a:t>click&amp;t</a:t>
            </a:r>
            <a:r>
              <a:rPr lang="en-US" sz="2353" dirty="0">
                <a:solidFill>
                  <a:srgbClr val="008000"/>
                </a:solidFill>
              </a:rPr>
              <a:t>=qry69</a:t>
            </a:r>
          </a:p>
          <a:p>
            <a:pPr>
              <a:buNone/>
            </a:pPr>
            <a:endParaRPr lang="en-US" sz="2353" dirty="0">
              <a:solidFill>
                <a:srgbClr val="008000"/>
              </a:solidFill>
            </a:endParaRPr>
          </a:p>
          <a:p>
            <a:pPr>
              <a:buNone/>
            </a:pPr>
            <a:r>
              <a:rPr lang="en-US" sz="2353" dirty="0"/>
              <a:t>    </a:t>
            </a:r>
          </a:p>
        </p:txBody>
      </p:sp>
      <p:cxnSp>
        <p:nvCxnSpPr>
          <p:cNvPr id="9" name="Straight Arrow Connector 8"/>
          <p:cNvCxnSpPr/>
          <p:nvPr/>
        </p:nvCxnSpPr>
        <p:spPr>
          <a:xfrm rot="5400000" flipH="1" flipV="1">
            <a:off x="683322" y="3002746"/>
            <a:ext cx="579841" cy="1380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57200" y="3451430"/>
            <a:ext cx="1711803" cy="369332"/>
          </a:xfrm>
          <a:prstGeom prst="rect">
            <a:avLst/>
          </a:prstGeom>
          <a:noFill/>
        </p:spPr>
        <p:txBody>
          <a:bodyPr wrap="square" rtlCol="0">
            <a:spAutoFit/>
          </a:bodyPr>
          <a:lstStyle/>
          <a:p>
            <a:r>
              <a:rPr lang="en-US" dirty="0"/>
              <a:t>Protocol</a:t>
            </a:r>
          </a:p>
        </p:txBody>
      </p:sp>
      <p:cxnSp>
        <p:nvCxnSpPr>
          <p:cNvPr id="11" name="Straight Arrow Connector 10"/>
          <p:cNvCxnSpPr/>
          <p:nvPr/>
        </p:nvCxnSpPr>
        <p:spPr>
          <a:xfrm rot="5400000" flipH="1" flipV="1">
            <a:off x="3126784" y="3016552"/>
            <a:ext cx="579841" cy="1380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119899" y="3451430"/>
            <a:ext cx="1711803" cy="646331"/>
          </a:xfrm>
          <a:prstGeom prst="rect">
            <a:avLst/>
          </a:prstGeom>
          <a:noFill/>
        </p:spPr>
        <p:txBody>
          <a:bodyPr wrap="square" rtlCol="0">
            <a:spAutoFit/>
          </a:bodyPr>
          <a:lstStyle/>
          <a:p>
            <a:r>
              <a:rPr lang="en-US" dirty="0"/>
              <a:t>Host</a:t>
            </a:r>
          </a:p>
          <a:p>
            <a:endParaRPr lang="en-US" dirty="0"/>
          </a:p>
        </p:txBody>
      </p:sp>
      <p:cxnSp>
        <p:nvCxnSpPr>
          <p:cNvPr id="13" name="Straight Arrow Connector 12"/>
          <p:cNvCxnSpPr/>
          <p:nvPr/>
        </p:nvCxnSpPr>
        <p:spPr>
          <a:xfrm rot="5400000" flipH="1" flipV="1">
            <a:off x="4548684" y="3002746"/>
            <a:ext cx="579841" cy="1380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500935" y="3419164"/>
            <a:ext cx="1711803" cy="369332"/>
          </a:xfrm>
          <a:prstGeom prst="rect">
            <a:avLst/>
          </a:prstGeom>
          <a:noFill/>
        </p:spPr>
        <p:txBody>
          <a:bodyPr wrap="square" rtlCol="0">
            <a:spAutoFit/>
          </a:bodyPr>
          <a:lstStyle/>
          <a:p>
            <a:r>
              <a:rPr lang="en-US" dirty="0"/>
              <a:t>Path </a:t>
            </a:r>
          </a:p>
        </p:txBody>
      </p:sp>
    </p:spTree>
    <p:extLst>
      <p:ext uri="{BB962C8B-B14F-4D97-AF65-F5344CB8AC3E}">
        <p14:creationId xmlns:p14="http://schemas.microsoft.com/office/powerpoint/2010/main" val="131305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90"/>
                </a:solidFill>
              </a:rPr>
              <a:t>Question</a:t>
            </a:r>
          </a:p>
        </p:txBody>
      </p:sp>
      <p:sp>
        <p:nvSpPr>
          <p:cNvPr id="11" name="Content Placeholder 2"/>
          <p:cNvSpPr>
            <a:spLocks noGrp="1"/>
          </p:cNvSpPr>
          <p:nvPr>
            <p:ph idx="1"/>
          </p:nvPr>
        </p:nvSpPr>
        <p:spPr/>
        <p:txBody>
          <a:bodyPr/>
          <a:lstStyle/>
          <a:p>
            <a:pPr>
              <a:buNone/>
            </a:pPr>
            <a:endParaRPr lang="en-US" dirty="0"/>
          </a:p>
          <a:p>
            <a:r>
              <a:rPr lang="en-US" dirty="0"/>
              <a:t>You give the browser a URL, how does the browser know the IP address of the URL?</a:t>
            </a:r>
          </a:p>
          <a:p>
            <a:pPr>
              <a:buNone/>
            </a:pP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90"/>
                </a:solidFill>
              </a:rPr>
              <a:t>Question</a:t>
            </a:r>
          </a:p>
        </p:txBody>
      </p:sp>
      <p:sp>
        <p:nvSpPr>
          <p:cNvPr id="11" name="Content Placeholder 2"/>
          <p:cNvSpPr>
            <a:spLocks noGrp="1"/>
          </p:cNvSpPr>
          <p:nvPr>
            <p:ph idx="1"/>
          </p:nvPr>
        </p:nvSpPr>
        <p:spPr/>
        <p:txBody>
          <a:bodyPr/>
          <a:lstStyle/>
          <a:p>
            <a:pPr>
              <a:buNone/>
            </a:pPr>
            <a:endParaRPr lang="en-US" dirty="0"/>
          </a:p>
          <a:p>
            <a:r>
              <a:rPr lang="en-US" dirty="0"/>
              <a:t>How does your computer know the IP address when you give only the URL?</a:t>
            </a:r>
          </a:p>
          <a:p>
            <a:pPr>
              <a:buNone/>
            </a:pPr>
            <a:endParaRPr lang="en-US" dirty="0"/>
          </a:p>
          <a:p>
            <a:endParaRPr lang="en-US" dirty="0"/>
          </a:p>
          <a:p>
            <a:endParaRPr lang="en-US" dirty="0"/>
          </a:p>
        </p:txBody>
      </p:sp>
      <p:grpSp>
        <p:nvGrpSpPr>
          <p:cNvPr id="18" name="Group 17"/>
          <p:cNvGrpSpPr/>
          <p:nvPr/>
        </p:nvGrpSpPr>
        <p:grpSpPr>
          <a:xfrm>
            <a:off x="855903" y="4450581"/>
            <a:ext cx="855902" cy="897375"/>
            <a:chOff x="1628976" y="4586045"/>
            <a:chExt cx="855902" cy="897375"/>
          </a:xfrm>
        </p:grpSpPr>
        <p:sp>
          <p:nvSpPr>
            <p:cNvPr id="12" name="Frame 11"/>
            <p:cNvSpPr/>
            <p:nvPr/>
          </p:nvSpPr>
          <p:spPr>
            <a:xfrm>
              <a:off x="1711805" y="4586045"/>
              <a:ext cx="676438" cy="52461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1628976" y="5193499"/>
              <a:ext cx="855902" cy="28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Cube 13"/>
          <p:cNvSpPr/>
          <p:nvPr/>
        </p:nvSpPr>
        <p:spPr>
          <a:xfrm>
            <a:off x="7204774" y="4567929"/>
            <a:ext cx="414146" cy="98021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Cloud Callout 14"/>
          <p:cNvSpPr/>
          <p:nvPr/>
        </p:nvSpPr>
        <p:spPr>
          <a:xfrm>
            <a:off x="6066128" y="3977958"/>
            <a:ext cx="1294920" cy="754403"/>
          </a:xfrm>
          <a:prstGeom prst="cloudCallou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6269328" y="4057358"/>
            <a:ext cx="784561" cy="400110"/>
          </a:xfrm>
          <a:prstGeom prst="rect">
            <a:avLst/>
          </a:prstGeom>
          <a:noFill/>
        </p:spPr>
        <p:txBody>
          <a:bodyPr wrap="square" rtlCol="0">
            <a:spAutoFit/>
          </a:bodyPr>
          <a:lstStyle/>
          <a:p>
            <a:r>
              <a:rPr lang="en-US" sz="2000" dirty="0" err="1"/>
              <a:t>xkcd</a:t>
            </a:r>
            <a:endParaRPr lang="en-US" sz="2000" dirty="0"/>
          </a:p>
        </p:txBody>
      </p:sp>
      <p:sp>
        <p:nvSpPr>
          <p:cNvPr id="17" name="TextBox 16"/>
          <p:cNvSpPr txBox="1"/>
          <p:nvPr/>
        </p:nvSpPr>
        <p:spPr>
          <a:xfrm>
            <a:off x="745464" y="5390297"/>
            <a:ext cx="1214828" cy="1015663"/>
          </a:xfrm>
          <a:prstGeom prst="rect">
            <a:avLst/>
          </a:prstGeom>
          <a:noFill/>
        </p:spPr>
        <p:txBody>
          <a:bodyPr wrap="square" rtlCol="0">
            <a:spAutoFit/>
          </a:bodyPr>
          <a:lstStyle/>
          <a:p>
            <a:pPr algn="ctr"/>
            <a:r>
              <a:rPr lang="en-US" sz="2000" dirty="0"/>
              <a:t>Client </a:t>
            </a:r>
          </a:p>
          <a:p>
            <a:pPr algn="ctr"/>
            <a:r>
              <a:rPr lang="en-US" sz="2000" dirty="0"/>
              <a:t>Your Browser</a:t>
            </a:r>
          </a:p>
        </p:txBody>
      </p:sp>
      <p:sp>
        <p:nvSpPr>
          <p:cNvPr id="19" name="TextBox 18"/>
          <p:cNvSpPr txBox="1"/>
          <p:nvPr/>
        </p:nvSpPr>
        <p:spPr>
          <a:xfrm>
            <a:off x="6457228" y="5452220"/>
            <a:ext cx="2229572" cy="707886"/>
          </a:xfrm>
          <a:prstGeom prst="rect">
            <a:avLst/>
          </a:prstGeom>
          <a:noFill/>
        </p:spPr>
        <p:txBody>
          <a:bodyPr wrap="square" rtlCol="0">
            <a:spAutoFit/>
          </a:bodyPr>
          <a:lstStyle/>
          <a:p>
            <a:r>
              <a:rPr lang="en-US" sz="2000" dirty="0"/>
              <a:t>Web server</a:t>
            </a:r>
          </a:p>
          <a:p>
            <a:r>
              <a:rPr lang="en-US" sz="2000" dirty="0"/>
              <a:t>IP: 72.26.203.99</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90"/>
                </a:solidFill>
              </a:rPr>
              <a:t>DNS (Domain Name System)</a:t>
            </a:r>
          </a:p>
        </p:txBody>
      </p:sp>
      <p:sp>
        <p:nvSpPr>
          <p:cNvPr id="11" name="Content Placeholder 2"/>
          <p:cNvSpPr>
            <a:spLocks noGrp="1"/>
          </p:cNvSpPr>
          <p:nvPr>
            <p:ph idx="1"/>
          </p:nvPr>
        </p:nvSpPr>
        <p:spPr/>
        <p:txBody>
          <a:bodyPr/>
          <a:lstStyle/>
          <a:p>
            <a:pPr>
              <a:buNone/>
            </a:pPr>
            <a:endParaRPr lang="en-US" dirty="0"/>
          </a:p>
          <a:p>
            <a:pPr>
              <a:buNone/>
            </a:pPr>
            <a:endParaRPr lang="en-US" dirty="0"/>
          </a:p>
          <a:p>
            <a:endParaRPr lang="en-US" dirty="0"/>
          </a:p>
          <a:p>
            <a:endParaRPr lang="en-US" dirty="0"/>
          </a:p>
        </p:txBody>
      </p:sp>
      <p:grpSp>
        <p:nvGrpSpPr>
          <p:cNvPr id="3" name="Group 17"/>
          <p:cNvGrpSpPr/>
          <p:nvPr/>
        </p:nvGrpSpPr>
        <p:grpSpPr>
          <a:xfrm>
            <a:off x="855903" y="4450581"/>
            <a:ext cx="855902" cy="897375"/>
            <a:chOff x="1628976" y="4586045"/>
            <a:chExt cx="855902" cy="897375"/>
          </a:xfrm>
        </p:grpSpPr>
        <p:sp>
          <p:nvSpPr>
            <p:cNvPr id="12" name="Frame 11"/>
            <p:cNvSpPr/>
            <p:nvPr/>
          </p:nvSpPr>
          <p:spPr>
            <a:xfrm>
              <a:off x="1711805" y="4586045"/>
              <a:ext cx="676438" cy="52461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1628976" y="5193499"/>
              <a:ext cx="855902" cy="28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Cube 13"/>
          <p:cNvSpPr/>
          <p:nvPr/>
        </p:nvSpPr>
        <p:spPr>
          <a:xfrm>
            <a:off x="7204774" y="4567929"/>
            <a:ext cx="414146" cy="98021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Cloud Callout 14"/>
          <p:cNvSpPr/>
          <p:nvPr/>
        </p:nvSpPr>
        <p:spPr>
          <a:xfrm>
            <a:off x="6066128" y="3977958"/>
            <a:ext cx="1294920" cy="754403"/>
          </a:xfrm>
          <a:prstGeom prst="cloudCallou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6269328" y="4057359"/>
            <a:ext cx="1266005" cy="523220"/>
          </a:xfrm>
          <a:prstGeom prst="rect">
            <a:avLst/>
          </a:prstGeom>
          <a:noFill/>
        </p:spPr>
        <p:txBody>
          <a:bodyPr wrap="square" rtlCol="0">
            <a:spAutoFit/>
          </a:bodyPr>
          <a:lstStyle/>
          <a:p>
            <a:r>
              <a:rPr lang="en-US" sz="2800" dirty="0" err="1"/>
              <a:t>xkcd</a:t>
            </a:r>
            <a:endParaRPr lang="en-US" sz="2800" dirty="0"/>
          </a:p>
        </p:txBody>
      </p:sp>
      <p:sp>
        <p:nvSpPr>
          <p:cNvPr id="17" name="TextBox 16"/>
          <p:cNvSpPr txBox="1"/>
          <p:nvPr/>
        </p:nvSpPr>
        <p:spPr>
          <a:xfrm>
            <a:off x="745464" y="5390297"/>
            <a:ext cx="1214828" cy="1015663"/>
          </a:xfrm>
          <a:prstGeom prst="rect">
            <a:avLst/>
          </a:prstGeom>
          <a:noFill/>
        </p:spPr>
        <p:txBody>
          <a:bodyPr wrap="square" rtlCol="0">
            <a:spAutoFit/>
          </a:bodyPr>
          <a:lstStyle/>
          <a:p>
            <a:pPr algn="ctr"/>
            <a:r>
              <a:rPr lang="en-US" sz="2000" dirty="0"/>
              <a:t>Client </a:t>
            </a:r>
          </a:p>
          <a:p>
            <a:pPr algn="ctr"/>
            <a:r>
              <a:rPr lang="en-US" sz="2000" dirty="0"/>
              <a:t>Your Browser</a:t>
            </a:r>
          </a:p>
        </p:txBody>
      </p:sp>
      <p:sp>
        <p:nvSpPr>
          <p:cNvPr id="18" name="Cube 17"/>
          <p:cNvSpPr/>
          <p:nvPr/>
        </p:nvSpPr>
        <p:spPr>
          <a:xfrm>
            <a:off x="1221834" y="1931361"/>
            <a:ext cx="414146" cy="98021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138050" y="1931361"/>
            <a:ext cx="1214828" cy="707886"/>
          </a:xfrm>
          <a:prstGeom prst="rect">
            <a:avLst/>
          </a:prstGeom>
          <a:noFill/>
        </p:spPr>
        <p:txBody>
          <a:bodyPr wrap="square" rtlCol="0">
            <a:spAutoFit/>
          </a:bodyPr>
          <a:lstStyle/>
          <a:p>
            <a:pPr algn="ctr"/>
            <a:r>
              <a:rPr lang="en-US" sz="2000" dirty="0"/>
              <a:t>DNS server</a:t>
            </a:r>
          </a:p>
        </p:txBody>
      </p:sp>
      <p:cxnSp>
        <p:nvCxnSpPr>
          <p:cNvPr id="22" name="Straight Connector 21"/>
          <p:cNvCxnSpPr/>
          <p:nvPr/>
        </p:nvCxnSpPr>
        <p:spPr>
          <a:xfrm rot="5400000">
            <a:off x="924796" y="3627688"/>
            <a:ext cx="857752" cy="1588"/>
          </a:xfrm>
          <a:prstGeom prst="line">
            <a:avLst/>
          </a:prstGeom>
          <a:ln w="50800">
            <a:solidFill>
              <a:srgbClr val="FF0000"/>
            </a:solidFill>
            <a:headEnd type="stealth"/>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95130" y="3505201"/>
            <a:ext cx="1100668" cy="369332"/>
          </a:xfrm>
          <a:prstGeom prst="rect">
            <a:avLst/>
          </a:prstGeom>
          <a:noFill/>
        </p:spPr>
        <p:txBody>
          <a:bodyPr wrap="square" rtlCol="0">
            <a:spAutoFit/>
          </a:bodyPr>
          <a:lstStyle/>
          <a:p>
            <a:r>
              <a:rPr lang="en-US" dirty="0" err="1"/>
              <a:t>Xkcd.com</a:t>
            </a:r>
            <a:endParaRPr lang="en-US" dirty="0"/>
          </a:p>
        </p:txBody>
      </p:sp>
      <p:graphicFrame>
        <p:nvGraphicFramePr>
          <p:cNvPr id="28" name="Table 27"/>
          <p:cNvGraphicFramePr>
            <a:graphicFrameLocks noGrp="1"/>
          </p:cNvGraphicFramePr>
          <p:nvPr/>
        </p:nvGraphicFramePr>
        <p:xfrm>
          <a:off x="2269066" y="1600200"/>
          <a:ext cx="3403602" cy="778934"/>
        </p:xfrm>
        <a:graphic>
          <a:graphicData uri="http://schemas.openxmlformats.org/drawingml/2006/table">
            <a:tbl>
              <a:tblPr firstRow="1" bandRow="1">
                <a:tableStyleId>{21E4AEA4-8DFA-4A89-87EB-49C32662AFE0}</a:tableStyleId>
              </a:tblPr>
              <a:tblGrid>
                <a:gridCol w="1701801">
                  <a:extLst>
                    <a:ext uri="{9D8B030D-6E8A-4147-A177-3AD203B41FA5}">
                      <a16:colId xmlns:a16="http://schemas.microsoft.com/office/drawing/2014/main" val="20000"/>
                    </a:ext>
                  </a:extLst>
                </a:gridCol>
                <a:gridCol w="1701801">
                  <a:extLst>
                    <a:ext uri="{9D8B030D-6E8A-4147-A177-3AD203B41FA5}">
                      <a16:colId xmlns:a16="http://schemas.microsoft.com/office/drawing/2014/main" val="20001"/>
                    </a:ext>
                  </a:extLst>
                </a:gridCol>
              </a:tblGrid>
              <a:tr h="389467">
                <a:tc>
                  <a:txBody>
                    <a:bodyPr/>
                    <a:lstStyle/>
                    <a:p>
                      <a:r>
                        <a:rPr lang="en-US" dirty="0"/>
                        <a:t>URL</a:t>
                      </a:r>
                    </a:p>
                  </a:txBody>
                  <a:tcPr/>
                </a:tc>
                <a:tc>
                  <a:txBody>
                    <a:bodyPr/>
                    <a:lstStyle/>
                    <a:p>
                      <a:r>
                        <a:rPr lang="en-US" dirty="0"/>
                        <a:t>IP</a:t>
                      </a:r>
                    </a:p>
                  </a:txBody>
                  <a:tcPr/>
                </a:tc>
                <a:extLst>
                  <a:ext uri="{0D108BD9-81ED-4DB2-BD59-A6C34878D82A}">
                    <a16:rowId xmlns:a16="http://schemas.microsoft.com/office/drawing/2014/main" val="10000"/>
                  </a:ext>
                </a:extLst>
              </a:tr>
              <a:tr h="389467">
                <a:tc>
                  <a:txBody>
                    <a:bodyPr/>
                    <a:lstStyle/>
                    <a:p>
                      <a:r>
                        <a:rPr lang="en-US" dirty="0" err="1"/>
                        <a:t>www.xkcd.com</a:t>
                      </a:r>
                      <a:endParaRPr lang="en-US" dirty="0"/>
                    </a:p>
                  </a:txBody>
                  <a:tcPr/>
                </a:tc>
                <a:tc>
                  <a:txBody>
                    <a:bodyPr/>
                    <a:lstStyle/>
                    <a:p>
                      <a:r>
                        <a:rPr lang="en-US" dirty="0"/>
                        <a:t>72.26.203.99</a:t>
                      </a:r>
                    </a:p>
                  </a:txBody>
                  <a:tcPr/>
                </a:tc>
                <a:extLst>
                  <a:ext uri="{0D108BD9-81ED-4DB2-BD59-A6C34878D82A}">
                    <a16:rowId xmlns:a16="http://schemas.microsoft.com/office/drawing/2014/main" val="10001"/>
                  </a:ext>
                </a:extLst>
              </a:tr>
            </a:tbl>
          </a:graphicData>
        </a:graphic>
      </p:graphicFrame>
      <p:sp>
        <p:nvSpPr>
          <p:cNvPr id="29" name="Action Button: Help 28">
            <a:hlinkClick r:id="" action="ppaction://noaction" highlightClick="1"/>
          </p:cNvPr>
          <p:cNvSpPr/>
          <p:nvPr/>
        </p:nvSpPr>
        <p:spPr>
          <a:xfrm>
            <a:off x="1727200" y="1456268"/>
            <a:ext cx="389467" cy="389466"/>
          </a:xfrm>
          <a:prstGeom prst="actionButtonHelp">
            <a:avLst/>
          </a:prstGeom>
          <a:solidFill>
            <a:srgbClr val="FF0000"/>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p:nvPr/>
        </p:nvCxnSpPr>
        <p:spPr>
          <a:xfrm rot="5400000">
            <a:off x="1207898" y="3627689"/>
            <a:ext cx="857752" cy="1588"/>
          </a:xfrm>
          <a:prstGeom prst="line">
            <a:avLst/>
          </a:prstGeom>
          <a:ln w="50800">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1727199" y="3456229"/>
            <a:ext cx="1439333" cy="369332"/>
          </a:xfrm>
          <a:prstGeom prst="rect">
            <a:avLst/>
          </a:prstGeom>
          <a:noFill/>
        </p:spPr>
        <p:txBody>
          <a:bodyPr wrap="square" rtlCol="0">
            <a:spAutoFit/>
          </a:bodyPr>
          <a:lstStyle/>
          <a:p>
            <a:r>
              <a:rPr lang="en-US" dirty="0"/>
              <a:t>72.26.203.99</a:t>
            </a:r>
          </a:p>
        </p:txBody>
      </p:sp>
      <p:sp>
        <p:nvSpPr>
          <p:cNvPr id="20" name="TextBox 19"/>
          <p:cNvSpPr txBox="1"/>
          <p:nvPr/>
        </p:nvSpPr>
        <p:spPr>
          <a:xfrm>
            <a:off x="6457228" y="5452220"/>
            <a:ext cx="2229572" cy="707886"/>
          </a:xfrm>
          <a:prstGeom prst="rect">
            <a:avLst/>
          </a:prstGeom>
          <a:noFill/>
        </p:spPr>
        <p:txBody>
          <a:bodyPr wrap="square" rtlCol="0">
            <a:spAutoFit/>
          </a:bodyPr>
          <a:lstStyle/>
          <a:p>
            <a:r>
              <a:rPr lang="en-US" sz="2000" dirty="0"/>
              <a:t>Web server</a:t>
            </a:r>
          </a:p>
          <a:p>
            <a:r>
              <a:rPr lang="en-US" sz="2000" dirty="0"/>
              <a:t>IP: 72.26.203.99</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a:t>A bit about me</a:t>
            </a:r>
          </a:p>
        </p:txBody>
      </p:sp>
      <p:pic>
        <p:nvPicPr>
          <p:cNvPr id="8" name="Picture 7" descr="Screen Shot 2017-09-04 at 9.17.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96" y="1314307"/>
            <a:ext cx="5574410" cy="5280487"/>
          </a:xfrm>
          <a:prstGeom prst="rect">
            <a:avLst/>
          </a:prstGeom>
        </p:spPr>
      </p:pic>
      <p:sp>
        <p:nvSpPr>
          <p:cNvPr id="12" name="TextBox 11"/>
          <p:cNvSpPr txBox="1"/>
          <p:nvPr/>
        </p:nvSpPr>
        <p:spPr>
          <a:xfrm flipH="1">
            <a:off x="6357383" y="3786363"/>
            <a:ext cx="2471042" cy="2585323"/>
          </a:xfrm>
          <a:prstGeom prst="rect">
            <a:avLst/>
          </a:prstGeom>
          <a:noFill/>
        </p:spPr>
        <p:txBody>
          <a:bodyPr wrap="square" rtlCol="0">
            <a:spAutoFit/>
          </a:bodyPr>
          <a:lstStyle/>
          <a:p>
            <a:r>
              <a:rPr lang="en-US" dirty="0"/>
              <a:t>Graduate School:</a:t>
            </a:r>
          </a:p>
          <a:p>
            <a:endParaRPr lang="en-US" dirty="0"/>
          </a:p>
          <a:p>
            <a:r>
              <a:rPr lang="en-US" dirty="0"/>
              <a:t>University of Pennsylvania</a:t>
            </a:r>
          </a:p>
          <a:p>
            <a:endParaRPr lang="en-US" dirty="0"/>
          </a:p>
          <a:p>
            <a:r>
              <a:rPr lang="en-US" dirty="0"/>
              <a:t>Philadelphia, PA</a:t>
            </a:r>
          </a:p>
          <a:p>
            <a:endParaRPr lang="en-US" dirty="0"/>
          </a:p>
          <a:p>
            <a:r>
              <a:rPr lang="en-US" dirty="0"/>
              <a:t>Degree: Computational neuroscience</a:t>
            </a:r>
          </a:p>
        </p:txBody>
      </p:sp>
      <p:pic>
        <p:nvPicPr>
          <p:cNvPr id="13" name="Picture 12" descr="College-Hal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1417638"/>
            <a:ext cx="3048000" cy="2029968"/>
          </a:xfrm>
          <a:prstGeom prst="rect">
            <a:avLst/>
          </a:prstGeom>
        </p:spPr>
      </p:pic>
    </p:spTree>
    <p:extLst>
      <p:ext uri="{BB962C8B-B14F-4D97-AF65-F5344CB8AC3E}">
        <p14:creationId xmlns:p14="http://schemas.microsoft.com/office/powerpoint/2010/main" val="28368740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90"/>
                </a:solidFill>
              </a:rPr>
              <a:t>HTTP Request</a:t>
            </a:r>
          </a:p>
        </p:txBody>
      </p:sp>
      <p:grpSp>
        <p:nvGrpSpPr>
          <p:cNvPr id="3" name="Group 17"/>
          <p:cNvGrpSpPr/>
          <p:nvPr/>
        </p:nvGrpSpPr>
        <p:grpSpPr>
          <a:xfrm>
            <a:off x="855903" y="4124907"/>
            <a:ext cx="855902" cy="897375"/>
            <a:chOff x="1628976" y="4586045"/>
            <a:chExt cx="855902" cy="897375"/>
          </a:xfrm>
        </p:grpSpPr>
        <p:sp>
          <p:nvSpPr>
            <p:cNvPr id="4" name="Frame 3"/>
            <p:cNvSpPr/>
            <p:nvPr/>
          </p:nvSpPr>
          <p:spPr>
            <a:xfrm>
              <a:off x="1711805" y="4586045"/>
              <a:ext cx="676438" cy="52461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1628976" y="5193499"/>
              <a:ext cx="855902" cy="28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Cube 5"/>
          <p:cNvSpPr/>
          <p:nvPr/>
        </p:nvSpPr>
        <p:spPr>
          <a:xfrm>
            <a:off x="7204774" y="4242255"/>
            <a:ext cx="414146" cy="98021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loud Callout 6"/>
          <p:cNvSpPr/>
          <p:nvPr/>
        </p:nvSpPr>
        <p:spPr>
          <a:xfrm>
            <a:off x="6066128" y="3652284"/>
            <a:ext cx="1294920" cy="754403"/>
          </a:xfrm>
          <a:prstGeom prst="cloudCallou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269328" y="3731685"/>
            <a:ext cx="1266005" cy="523220"/>
          </a:xfrm>
          <a:prstGeom prst="rect">
            <a:avLst/>
          </a:prstGeom>
          <a:noFill/>
        </p:spPr>
        <p:txBody>
          <a:bodyPr wrap="square" rtlCol="0">
            <a:spAutoFit/>
          </a:bodyPr>
          <a:lstStyle/>
          <a:p>
            <a:r>
              <a:rPr lang="en-US" sz="2800" dirty="0" err="1"/>
              <a:t>xkcd</a:t>
            </a:r>
            <a:endParaRPr lang="en-US" sz="2800" dirty="0"/>
          </a:p>
        </p:txBody>
      </p:sp>
      <p:sp>
        <p:nvSpPr>
          <p:cNvPr id="9" name="TextBox 8"/>
          <p:cNvSpPr txBox="1"/>
          <p:nvPr/>
        </p:nvSpPr>
        <p:spPr>
          <a:xfrm>
            <a:off x="745464" y="5064623"/>
            <a:ext cx="1214828" cy="1015663"/>
          </a:xfrm>
          <a:prstGeom prst="rect">
            <a:avLst/>
          </a:prstGeom>
          <a:noFill/>
        </p:spPr>
        <p:txBody>
          <a:bodyPr wrap="square" rtlCol="0">
            <a:spAutoFit/>
          </a:bodyPr>
          <a:lstStyle/>
          <a:p>
            <a:pPr algn="ctr"/>
            <a:r>
              <a:rPr lang="en-US" sz="2000" dirty="0"/>
              <a:t>Client </a:t>
            </a:r>
          </a:p>
          <a:p>
            <a:pPr algn="ctr"/>
            <a:r>
              <a:rPr lang="en-US" sz="2000" dirty="0"/>
              <a:t>Your Browser</a:t>
            </a:r>
          </a:p>
        </p:txBody>
      </p:sp>
      <p:sp>
        <p:nvSpPr>
          <p:cNvPr id="10" name="Right Arrow 9"/>
          <p:cNvSpPr/>
          <p:nvPr/>
        </p:nvSpPr>
        <p:spPr>
          <a:xfrm>
            <a:off x="2978745" y="4254905"/>
            <a:ext cx="2437155" cy="39462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TextBox 10"/>
          <p:cNvSpPr txBox="1"/>
          <p:nvPr/>
        </p:nvSpPr>
        <p:spPr>
          <a:xfrm>
            <a:off x="2368376" y="3836950"/>
            <a:ext cx="3697752" cy="369332"/>
          </a:xfrm>
          <a:prstGeom prst="rect">
            <a:avLst/>
          </a:prstGeom>
          <a:noFill/>
        </p:spPr>
        <p:txBody>
          <a:bodyPr wrap="square" rtlCol="0">
            <a:spAutoFit/>
          </a:bodyPr>
          <a:lstStyle/>
          <a:p>
            <a:r>
              <a:rPr lang="en-US" dirty="0"/>
              <a:t>HTTP Request: GET </a:t>
            </a:r>
            <a:r>
              <a:rPr lang="en-US" dirty="0" err="1"/>
              <a:t>www.xkcd.com</a:t>
            </a:r>
            <a:endParaRPr lang="en-US" dirty="0"/>
          </a:p>
        </p:txBody>
      </p:sp>
      <p:sp>
        <p:nvSpPr>
          <p:cNvPr id="12" name="TextBox 11"/>
          <p:cNvSpPr txBox="1"/>
          <p:nvPr/>
        </p:nvSpPr>
        <p:spPr>
          <a:xfrm>
            <a:off x="6457228" y="5452220"/>
            <a:ext cx="2229572" cy="707886"/>
          </a:xfrm>
          <a:prstGeom prst="rect">
            <a:avLst/>
          </a:prstGeom>
          <a:noFill/>
        </p:spPr>
        <p:txBody>
          <a:bodyPr wrap="square" rtlCol="0">
            <a:spAutoFit/>
          </a:bodyPr>
          <a:lstStyle/>
          <a:p>
            <a:r>
              <a:rPr lang="en-US" sz="2000" dirty="0"/>
              <a:t>Web server</a:t>
            </a:r>
          </a:p>
          <a:p>
            <a:r>
              <a:rPr lang="en-US" sz="2000" dirty="0"/>
              <a:t>IP: 72.26.203.99</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90"/>
                </a:solidFill>
              </a:rPr>
              <a:t>Hypertext Transport Protocol (</a:t>
            </a:r>
            <a:r>
              <a:rPr lang="en-US" dirty="0">
                <a:solidFill>
                  <a:srgbClr val="4BACC6"/>
                </a:solidFill>
              </a:rPr>
              <a:t>HTTP</a:t>
            </a:r>
            <a:r>
              <a:rPr lang="en-US" dirty="0">
                <a:solidFill>
                  <a:srgbClr val="000090"/>
                </a:solidFill>
              </a:rPr>
              <a:t>)</a:t>
            </a:r>
          </a:p>
        </p:txBody>
      </p:sp>
      <p:sp>
        <p:nvSpPr>
          <p:cNvPr id="23" name="Content Placeholder 2"/>
          <p:cNvSpPr>
            <a:spLocks noGrp="1"/>
          </p:cNvSpPr>
          <p:nvPr>
            <p:ph idx="1"/>
          </p:nvPr>
        </p:nvSpPr>
        <p:spPr>
          <a:xfrm>
            <a:off x="457200" y="1600200"/>
            <a:ext cx="8229600" cy="4525963"/>
          </a:xfrm>
        </p:spPr>
        <p:txBody>
          <a:bodyPr/>
          <a:lstStyle/>
          <a:p>
            <a:r>
              <a:rPr lang="en-US" dirty="0">
                <a:latin typeface="Garamond"/>
                <a:cs typeface="Garamond"/>
              </a:rPr>
              <a:t>The set of commands understood by a web server and sent from a browser</a:t>
            </a:r>
          </a:p>
          <a:p>
            <a:r>
              <a:rPr lang="en-US" dirty="0">
                <a:latin typeface="Garamond"/>
                <a:cs typeface="Garamond"/>
              </a:rPr>
              <a:t>Some HTTP commands (your browser sends these internally):</a:t>
            </a:r>
          </a:p>
          <a:p>
            <a:pPr lvl="1"/>
            <a:r>
              <a:rPr lang="en-US" dirty="0">
                <a:solidFill>
                  <a:srgbClr val="4BACC6"/>
                </a:solidFill>
                <a:latin typeface="Goudy Old Style"/>
                <a:cs typeface="Goudy Old Style"/>
              </a:rPr>
              <a:t>GET filename: </a:t>
            </a:r>
            <a:r>
              <a:rPr lang="en-US" dirty="0">
                <a:latin typeface="Garamond"/>
                <a:cs typeface="Garamond"/>
              </a:rPr>
              <a:t>download</a:t>
            </a:r>
          </a:p>
          <a:p>
            <a:pPr lvl="1"/>
            <a:r>
              <a:rPr lang="en-US" dirty="0">
                <a:solidFill>
                  <a:srgbClr val="4BACC6"/>
                </a:solidFill>
                <a:latin typeface="Goudy Old Style"/>
                <a:cs typeface="Goudy Old Style"/>
              </a:rPr>
              <a:t>POST filename: </a:t>
            </a:r>
            <a:r>
              <a:rPr lang="en-US" dirty="0">
                <a:latin typeface="Garamond"/>
                <a:cs typeface="Garamond"/>
              </a:rPr>
              <a:t>send a web form request</a:t>
            </a:r>
          </a:p>
          <a:p>
            <a:pPr lvl="1"/>
            <a:r>
              <a:rPr lang="en-US" dirty="0">
                <a:solidFill>
                  <a:srgbClr val="4BACC6"/>
                </a:solidFill>
                <a:latin typeface="Goudy Old Style"/>
                <a:cs typeface="Goudy Old Style"/>
              </a:rPr>
              <a:t>PUT filename</a:t>
            </a:r>
            <a:r>
              <a:rPr lang="en-US" dirty="0">
                <a:latin typeface="Garamond"/>
                <a:cs typeface="Garamond"/>
              </a:rPr>
              <a:t>: upload </a:t>
            </a:r>
          </a:p>
          <a:p>
            <a:pPr marL="0" indent="0">
              <a:buNone/>
            </a:pPr>
            <a:endParaRPr lang="en-US" dirty="0">
              <a:latin typeface="Garamond"/>
              <a:cs typeface="Garamond"/>
            </a:endParaRPr>
          </a:p>
          <a:p>
            <a:pPr marL="0" indent="0">
              <a:buNone/>
            </a:pPr>
            <a:endParaRPr lang="en-US" dirty="0">
              <a:latin typeface="Garamond"/>
              <a:cs typeface="Garamond"/>
            </a:endParaRPr>
          </a:p>
          <a:p>
            <a:pPr marL="0" indent="0">
              <a:buNone/>
            </a:pPr>
            <a:endParaRPr lang="en-US" dirty="0"/>
          </a:p>
        </p:txBody>
      </p:sp>
    </p:spTree>
    <p:extLst>
      <p:ext uri="{BB962C8B-B14F-4D97-AF65-F5344CB8AC3E}">
        <p14:creationId xmlns:p14="http://schemas.microsoft.com/office/powerpoint/2010/main" val="760967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90"/>
                </a:solidFill>
              </a:rPr>
              <a:t>What is a HTTP Request?</a:t>
            </a:r>
          </a:p>
        </p:txBody>
      </p:sp>
      <p:sp>
        <p:nvSpPr>
          <p:cNvPr id="23" name="Content Placeholder 2"/>
          <p:cNvSpPr>
            <a:spLocks noGrp="1"/>
          </p:cNvSpPr>
          <p:nvPr>
            <p:ph idx="1"/>
          </p:nvPr>
        </p:nvSpPr>
        <p:spPr/>
        <p:txBody>
          <a:bodyPr/>
          <a:lstStyle/>
          <a:p>
            <a:r>
              <a:rPr lang="en-US" dirty="0"/>
              <a:t>HTTP: Hyper text Transfer Protocol</a:t>
            </a:r>
          </a:p>
          <a:p>
            <a:pPr marL="0" indent="0">
              <a:buNone/>
            </a:pPr>
            <a:endParaRPr lang="en-US" dirty="0"/>
          </a:p>
          <a:p>
            <a:r>
              <a:rPr lang="en-US" dirty="0"/>
              <a:t>Your browser sends a request to the server: </a:t>
            </a:r>
          </a:p>
          <a:p>
            <a:pPr marL="0" indent="0">
              <a:buNone/>
            </a:pPr>
            <a:r>
              <a:rPr lang="en-US" dirty="0"/>
              <a:t>    Get me the file </a:t>
            </a:r>
            <a:r>
              <a:rPr lang="en-US" dirty="0" err="1"/>
              <a:t>index.html</a:t>
            </a:r>
            <a:endParaRPr lang="en-US" dirty="0"/>
          </a:p>
          <a:p>
            <a:pPr marL="0" indent="0">
              <a:buNone/>
            </a:pPr>
            <a:r>
              <a:rPr lang="en-US" dirty="0"/>
              <a:t>Read more here: </a:t>
            </a:r>
          </a:p>
          <a:p>
            <a:pPr marL="0" indent="0">
              <a:buNone/>
            </a:pPr>
            <a:r>
              <a:rPr lang="en-US" dirty="0">
                <a:hlinkClick r:id="rId3"/>
              </a:rPr>
              <a:t>http://www.jmarshall.com/easy/http/#whatis</a:t>
            </a:r>
            <a:endParaRPr lang="en-US" dirty="0"/>
          </a:p>
          <a:p>
            <a:pPr marL="0" indent="0">
              <a:buNone/>
            </a:pPr>
            <a:endParaRPr lang="en-US" dirty="0"/>
          </a:p>
          <a:p>
            <a:pPr marL="0" indent="0">
              <a:buNone/>
            </a:pPr>
            <a:endParaRPr lang="en-US" dirty="0"/>
          </a:p>
          <a:p>
            <a:pPr marL="0" indent="0">
              <a:buNone/>
            </a:pPr>
            <a:endParaRPr lang="en-US" dirty="0"/>
          </a:p>
        </p:txBody>
      </p:sp>
      <p:sp>
        <p:nvSpPr>
          <p:cNvPr id="13" name="TextBox 12"/>
          <p:cNvSpPr txBox="1"/>
          <p:nvPr/>
        </p:nvSpPr>
        <p:spPr>
          <a:xfrm>
            <a:off x="1176557" y="1615569"/>
            <a:ext cx="5854775" cy="923330"/>
          </a:xfrm>
          <a:prstGeom prst="rect">
            <a:avLst/>
          </a:prstGeom>
          <a:noFill/>
        </p:spPr>
        <p:txBody>
          <a:bodyPr wrap="square" rtlCol="0">
            <a:spAutoFit/>
          </a:bodyPr>
          <a:lstStyle/>
          <a:p>
            <a:endParaRPr lang="en-US" dirty="0">
              <a:hlinkClick r:id="rId4"/>
            </a:endParaRPr>
          </a:p>
          <a:p>
            <a:endParaRPr lang="en-US" dirty="0">
              <a:hlinkClick r:id="rId4"/>
            </a:endParaRPr>
          </a:p>
          <a:p>
            <a:r>
              <a:rPr lang="en-US" dirty="0">
                <a:hlinkClick r:id="rId4"/>
              </a:rPr>
              <a:t>http://djce.org.uk/dumprequest</a:t>
            </a:r>
            <a:endParaRPr lang="en-US" dirty="0"/>
          </a:p>
        </p:txBody>
      </p:sp>
    </p:spTree>
    <p:extLst>
      <p:ext uri="{BB962C8B-B14F-4D97-AF65-F5344CB8AC3E}">
        <p14:creationId xmlns:p14="http://schemas.microsoft.com/office/powerpoint/2010/main" val="761509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90"/>
                </a:solidFill>
              </a:rPr>
              <a:t>HTTP Response</a:t>
            </a:r>
          </a:p>
        </p:txBody>
      </p:sp>
      <p:grpSp>
        <p:nvGrpSpPr>
          <p:cNvPr id="14" name="Group 17"/>
          <p:cNvGrpSpPr/>
          <p:nvPr/>
        </p:nvGrpSpPr>
        <p:grpSpPr>
          <a:xfrm>
            <a:off x="855903" y="4124907"/>
            <a:ext cx="855902" cy="897375"/>
            <a:chOff x="1628976" y="4586045"/>
            <a:chExt cx="855902" cy="897375"/>
          </a:xfrm>
        </p:grpSpPr>
        <p:sp>
          <p:nvSpPr>
            <p:cNvPr id="15" name="Frame 14"/>
            <p:cNvSpPr/>
            <p:nvPr/>
          </p:nvSpPr>
          <p:spPr>
            <a:xfrm>
              <a:off x="1711805" y="4586045"/>
              <a:ext cx="676438" cy="52461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Rectangle 15"/>
            <p:cNvSpPr/>
            <p:nvPr/>
          </p:nvSpPr>
          <p:spPr>
            <a:xfrm>
              <a:off x="1628976" y="5193499"/>
              <a:ext cx="855902" cy="28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Cube 16"/>
          <p:cNvSpPr/>
          <p:nvPr/>
        </p:nvSpPr>
        <p:spPr>
          <a:xfrm>
            <a:off x="7204774" y="4242255"/>
            <a:ext cx="414146" cy="98021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loud Callout 17"/>
          <p:cNvSpPr/>
          <p:nvPr/>
        </p:nvSpPr>
        <p:spPr>
          <a:xfrm>
            <a:off x="6066128" y="3652284"/>
            <a:ext cx="1294920" cy="754403"/>
          </a:xfrm>
          <a:prstGeom prst="cloudCallou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6269328" y="3731685"/>
            <a:ext cx="1266005" cy="523220"/>
          </a:xfrm>
          <a:prstGeom prst="rect">
            <a:avLst/>
          </a:prstGeom>
          <a:noFill/>
        </p:spPr>
        <p:txBody>
          <a:bodyPr wrap="square" rtlCol="0">
            <a:spAutoFit/>
          </a:bodyPr>
          <a:lstStyle/>
          <a:p>
            <a:r>
              <a:rPr lang="en-US" sz="2800" dirty="0" err="1"/>
              <a:t>xkcd</a:t>
            </a:r>
            <a:endParaRPr lang="en-US" sz="2800" dirty="0"/>
          </a:p>
        </p:txBody>
      </p:sp>
      <p:sp>
        <p:nvSpPr>
          <p:cNvPr id="20" name="TextBox 19"/>
          <p:cNvSpPr txBox="1"/>
          <p:nvPr/>
        </p:nvSpPr>
        <p:spPr>
          <a:xfrm>
            <a:off x="745464" y="5064623"/>
            <a:ext cx="1214828" cy="1015663"/>
          </a:xfrm>
          <a:prstGeom prst="rect">
            <a:avLst/>
          </a:prstGeom>
          <a:noFill/>
        </p:spPr>
        <p:txBody>
          <a:bodyPr wrap="square" rtlCol="0">
            <a:spAutoFit/>
          </a:bodyPr>
          <a:lstStyle/>
          <a:p>
            <a:pPr algn="ctr"/>
            <a:r>
              <a:rPr lang="en-US" sz="2000" dirty="0"/>
              <a:t>Client </a:t>
            </a:r>
          </a:p>
          <a:p>
            <a:pPr algn="ctr"/>
            <a:r>
              <a:rPr lang="en-US" sz="2000" dirty="0"/>
              <a:t>Your Browser</a:t>
            </a:r>
          </a:p>
        </p:txBody>
      </p:sp>
      <p:sp>
        <p:nvSpPr>
          <p:cNvPr id="21" name="Right Arrow 20"/>
          <p:cNvSpPr/>
          <p:nvPr/>
        </p:nvSpPr>
        <p:spPr>
          <a:xfrm>
            <a:off x="2978745" y="4254905"/>
            <a:ext cx="2437155" cy="394620"/>
          </a:xfrm>
          <a:prstGeom prst="rightArrow">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TextBox 21"/>
          <p:cNvSpPr txBox="1"/>
          <p:nvPr/>
        </p:nvSpPr>
        <p:spPr>
          <a:xfrm>
            <a:off x="2368376" y="3836950"/>
            <a:ext cx="3697752" cy="369332"/>
          </a:xfrm>
          <a:prstGeom prst="rect">
            <a:avLst/>
          </a:prstGeom>
          <a:noFill/>
        </p:spPr>
        <p:txBody>
          <a:bodyPr wrap="square" rtlCol="0">
            <a:spAutoFit/>
          </a:bodyPr>
          <a:lstStyle/>
          <a:p>
            <a:r>
              <a:rPr lang="en-US" dirty="0">
                <a:solidFill>
                  <a:srgbClr val="FF0000"/>
                </a:solidFill>
              </a:rPr>
              <a:t>HTTP Request: GET </a:t>
            </a:r>
            <a:r>
              <a:rPr lang="en-US" dirty="0" err="1">
                <a:solidFill>
                  <a:srgbClr val="FF0000"/>
                </a:solidFill>
              </a:rPr>
              <a:t>www.xkcd.com</a:t>
            </a:r>
            <a:endParaRPr lang="en-US" dirty="0">
              <a:solidFill>
                <a:srgbClr val="FF0000"/>
              </a:solidFill>
            </a:endParaRPr>
          </a:p>
        </p:txBody>
      </p:sp>
      <p:sp>
        <p:nvSpPr>
          <p:cNvPr id="3" name="Left Arrow 2"/>
          <p:cNvSpPr/>
          <p:nvPr/>
        </p:nvSpPr>
        <p:spPr>
          <a:xfrm>
            <a:off x="2978745" y="4835903"/>
            <a:ext cx="2437155" cy="372757"/>
          </a:xfrm>
          <a:prstGeom prst="leftArrow">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TextBox 22"/>
          <p:cNvSpPr txBox="1"/>
          <p:nvPr/>
        </p:nvSpPr>
        <p:spPr>
          <a:xfrm>
            <a:off x="2368376" y="5242931"/>
            <a:ext cx="3697752" cy="646331"/>
          </a:xfrm>
          <a:prstGeom prst="rect">
            <a:avLst/>
          </a:prstGeom>
          <a:noFill/>
        </p:spPr>
        <p:txBody>
          <a:bodyPr wrap="square" rtlCol="0">
            <a:spAutoFit/>
          </a:bodyPr>
          <a:lstStyle/>
          <a:p>
            <a:r>
              <a:rPr lang="en-US" dirty="0">
                <a:solidFill>
                  <a:srgbClr val="FF0000"/>
                </a:solidFill>
              </a:rPr>
              <a:t>HTTP Response: web content HTML file</a:t>
            </a:r>
          </a:p>
        </p:txBody>
      </p:sp>
      <p:sp>
        <p:nvSpPr>
          <p:cNvPr id="24" name="TextBox 23"/>
          <p:cNvSpPr txBox="1"/>
          <p:nvPr/>
        </p:nvSpPr>
        <p:spPr>
          <a:xfrm>
            <a:off x="6457228" y="5452220"/>
            <a:ext cx="2229572" cy="707886"/>
          </a:xfrm>
          <a:prstGeom prst="rect">
            <a:avLst/>
          </a:prstGeom>
          <a:noFill/>
        </p:spPr>
        <p:txBody>
          <a:bodyPr wrap="square" rtlCol="0">
            <a:spAutoFit/>
          </a:bodyPr>
          <a:lstStyle/>
          <a:p>
            <a:r>
              <a:rPr lang="en-US" sz="2000" dirty="0"/>
              <a:t>Web server</a:t>
            </a:r>
          </a:p>
          <a:p>
            <a:r>
              <a:rPr lang="en-US" sz="2000" dirty="0"/>
              <a:t>IP: 72.26.203.99</a:t>
            </a:r>
          </a:p>
        </p:txBody>
      </p:sp>
    </p:spTree>
    <p:extLst>
      <p:ext uri="{BB962C8B-B14F-4D97-AF65-F5344CB8AC3E}">
        <p14:creationId xmlns:p14="http://schemas.microsoft.com/office/powerpoint/2010/main" val="17585713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90"/>
                </a:solidFill>
              </a:rPr>
              <a:t>HTTP Error code</a:t>
            </a:r>
          </a:p>
        </p:txBody>
      </p:sp>
      <p:graphicFrame>
        <p:nvGraphicFramePr>
          <p:cNvPr id="5" name="Table 4"/>
          <p:cNvGraphicFramePr>
            <a:graphicFrameLocks noGrp="1"/>
          </p:cNvGraphicFramePr>
          <p:nvPr>
            <p:extLst>
              <p:ext uri="{D42A27DB-BD31-4B8C-83A1-F6EECF244321}">
                <p14:modId xmlns:p14="http://schemas.microsoft.com/office/powerpoint/2010/main" val="3781334706"/>
              </p:ext>
            </p:extLst>
          </p:nvPr>
        </p:nvGraphicFramePr>
        <p:xfrm>
          <a:off x="1524000" y="1397000"/>
          <a:ext cx="6096000" cy="2865120"/>
        </p:xfrm>
        <a:graphic>
          <a:graphicData uri="http://schemas.openxmlformats.org/drawingml/2006/table">
            <a:tbl>
              <a:tblPr firstRow="1" bandRow="1">
                <a:tableStyleId>{9D7B26C5-4107-4FEC-AEDC-1716B250A1EF}</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dirty="0"/>
                        <a:t>Number</a:t>
                      </a:r>
                    </a:p>
                  </a:txBody>
                  <a:tcPr/>
                </a:tc>
                <a:tc>
                  <a:txBody>
                    <a:bodyPr/>
                    <a:lstStyle/>
                    <a:p>
                      <a:r>
                        <a:rPr lang="en-US" dirty="0"/>
                        <a:t>Meaning</a:t>
                      </a:r>
                    </a:p>
                  </a:txBody>
                  <a:tcPr/>
                </a:tc>
                <a:extLst>
                  <a:ext uri="{0D108BD9-81ED-4DB2-BD59-A6C34878D82A}">
                    <a16:rowId xmlns:a16="http://schemas.microsoft.com/office/drawing/2014/main" val="10000"/>
                  </a:ext>
                </a:extLst>
              </a:tr>
              <a:tr h="370840">
                <a:tc>
                  <a:txBody>
                    <a:bodyPr/>
                    <a:lstStyle/>
                    <a:p>
                      <a:r>
                        <a:rPr lang="en-US" dirty="0"/>
                        <a:t>200</a:t>
                      </a:r>
                    </a:p>
                  </a:txBody>
                  <a:tcPr/>
                </a:tc>
                <a:tc>
                  <a:txBody>
                    <a:bodyPr/>
                    <a:lstStyle/>
                    <a:p>
                      <a:r>
                        <a:rPr lang="en-US" dirty="0"/>
                        <a:t>OK</a:t>
                      </a:r>
                    </a:p>
                  </a:txBody>
                  <a:tcPr/>
                </a:tc>
                <a:extLst>
                  <a:ext uri="{0D108BD9-81ED-4DB2-BD59-A6C34878D82A}">
                    <a16:rowId xmlns:a16="http://schemas.microsoft.com/office/drawing/2014/main" val="10001"/>
                  </a:ext>
                </a:extLst>
              </a:tr>
              <a:tr h="370840">
                <a:tc>
                  <a:txBody>
                    <a:bodyPr/>
                    <a:lstStyle/>
                    <a:p>
                      <a:r>
                        <a:rPr lang="en-US" dirty="0"/>
                        <a:t>301-303</a:t>
                      </a:r>
                    </a:p>
                  </a:txBody>
                  <a:tcPr/>
                </a:tc>
                <a:tc>
                  <a:txBody>
                    <a:bodyPr/>
                    <a:lstStyle/>
                    <a:p>
                      <a:r>
                        <a:rPr lang="en-US" dirty="0"/>
                        <a:t>Page</a:t>
                      </a:r>
                      <a:r>
                        <a:rPr lang="en-US" baseline="0" dirty="0"/>
                        <a:t> has moved</a:t>
                      </a:r>
                      <a:endParaRPr lang="en-US" dirty="0"/>
                    </a:p>
                  </a:txBody>
                  <a:tcPr/>
                </a:tc>
                <a:extLst>
                  <a:ext uri="{0D108BD9-81ED-4DB2-BD59-A6C34878D82A}">
                    <a16:rowId xmlns:a16="http://schemas.microsoft.com/office/drawing/2014/main" val="10002"/>
                  </a:ext>
                </a:extLst>
              </a:tr>
              <a:tr h="370840">
                <a:tc>
                  <a:txBody>
                    <a:bodyPr/>
                    <a:lstStyle/>
                    <a:p>
                      <a:r>
                        <a:rPr lang="en-US" dirty="0"/>
                        <a:t>403</a:t>
                      </a:r>
                    </a:p>
                  </a:txBody>
                  <a:tcPr/>
                </a:tc>
                <a:tc>
                  <a:txBody>
                    <a:bodyPr/>
                    <a:lstStyle/>
                    <a:p>
                      <a:r>
                        <a:rPr lang="en-US" dirty="0"/>
                        <a:t>You are forbidden to access this page</a:t>
                      </a:r>
                    </a:p>
                  </a:txBody>
                  <a:tcPr/>
                </a:tc>
                <a:extLst>
                  <a:ext uri="{0D108BD9-81ED-4DB2-BD59-A6C34878D82A}">
                    <a16:rowId xmlns:a16="http://schemas.microsoft.com/office/drawing/2014/main" val="10003"/>
                  </a:ext>
                </a:extLst>
              </a:tr>
              <a:tr h="370840">
                <a:tc>
                  <a:txBody>
                    <a:bodyPr/>
                    <a:lstStyle/>
                    <a:p>
                      <a:r>
                        <a:rPr lang="en-US" dirty="0"/>
                        <a:t>404</a:t>
                      </a:r>
                    </a:p>
                  </a:txBody>
                  <a:tcPr/>
                </a:tc>
                <a:tc>
                  <a:txBody>
                    <a:bodyPr/>
                    <a:lstStyle/>
                    <a:p>
                      <a:r>
                        <a:rPr lang="en-US" dirty="0"/>
                        <a:t>Page not found</a:t>
                      </a:r>
                    </a:p>
                  </a:txBody>
                  <a:tcPr/>
                </a:tc>
                <a:extLst>
                  <a:ext uri="{0D108BD9-81ED-4DB2-BD59-A6C34878D82A}">
                    <a16:rowId xmlns:a16="http://schemas.microsoft.com/office/drawing/2014/main" val="10004"/>
                  </a:ext>
                </a:extLst>
              </a:tr>
              <a:tr h="370840">
                <a:tc>
                  <a:txBody>
                    <a:bodyPr/>
                    <a:lstStyle/>
                    <a:p>
                      <a:r>
                        <a:rPr lang="en-US" dirty="0"/>
                        <a:t>418</a:t>
                      </a:r>
                    </a:p>
                  </a:txBody>
                  <a:tcPr/>
                </a:tc>
                <a:tc>
                  <a:txBody>
                    <a:bodyPr/>
                    <a:lstStyle/>
                    <a:p>
                      <a:r>
                        <a:rPr lang="en-US" dirty="0"/>
                        <a:t>I ‘m a teapot</a:t>
                      </a:r>
                    </a:p>
                  </a:txBody>
                  <a:tcPr/>
                </a:tc>
                <a:extLst>
                  <a:ext uri="{0D108BD9-81ED-4DB2-BD59-A6C34878D82A}">
                    <a16:rowId xmlns:a16="http://schemas.microsoft.com/office/drawing/2014/main" val="10005"/>
                  </a:ext>
                </a:extLst>
              </a:tr>
              <a:tr h="370840">
                <a:tc>
                  <a:txBody>
                    <a:bodyPr/>
                    <a:lstStyle/>
                    <a:p>
                      <a:r>
                        <a:rPr lang="en-US" dirty="0"/>
                        <a:t>500</a:t>
                      </a:r>
                    </a:p>
                  </a:txBody>
                  <a:tcPr/>
                </a:tc>
                <a:tc>
                  <a:txBody>
                    <a:bodyPr/>
                    <a:lstStyle/>
                    <a:p>
                      <a:r>
                        <a:rPr lang="en-US" dirty="0"/>
                        <a:t>Internal server error</a:t>
                      </a:r>
                    </a:p>
                  </a:txBody>
                  <a:tcPr/>
                </a:tc>
                <a:extLst>
                  <a:ext uri="{0D108BD9-81ED-4DB2-BD59-A6C34878D82A}">
                    <a16:rowId xmlns:a16="http://schemas.microsoft.com/office/drawing/2014/main" val="10006"/>
                  </a:ext>
                </a:extLst>
              </a:tr>
            </a:tbl>
          </a:graphicData>
        </a:graphic>
      </p:graphicFrame>
      <p:sp>
        <p:nvSpPr>
          <p:cNvPr id="6" name="TextBox 5"/>
          <p:cNvSpPr txBox="1"/>
          <p:nvPr/>
        </p:nvSpPr>
        <p:spPr>
          <a:xfrm>
            <a:off x="1524000" y="4680145"/>
            <a:ext cx="4301655" cy="369332"/>
          </a:xfrm>
          <a:prstGeom prst="rect">
            <a:avLst/>
          </a:prstGeom>
          <a:noFill/>
        </p:spPr>
        <p:txBody>
          <a:bodyPr wrap="square" rtlCol="0">
            <a:spAutoFit/>
          </a:bodyPr>
          <a:lstStyle/>
          <a:p>
            <a:r>
              <a:rPr lang="en-US" b="1" dirty="0">
                <a:latin typeface="Garamond"/>
                <a:cs typeface="Garamond"/>
                <a:hlinkClick r:id="rId3"/>
              </a:rPr>
              <a:t>Complete List</a:t>
            </a:r>
            <a:endParaRPr lang="en-US" b="1" dirty="0">
              <a:latin typeface="Garamond"/>
              <a:cs typeface="Garamond"/>
            </a:endParaRPr>
          </a:p>
        </p:txBody>
      </p:sp>
    </p:spTree>
    <p:extLst>
      <p:ext uri="{BB962C8B-B14F-4D97-AF65-F5344CB8AC3E}">
        <p14:creationId xmlns:p14="http://schemas.microsoft.com/office/powerpoint/2010/main" val="28600947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90"/>
                </a:solidFill>
              </a:rPr>
              <a:t>Static versus Dynamic server-side processing </a:t>
            </a:r>
          </a:p>
        </p:txBody>
      </p:sp>
      <p:sp>
        <p:nvSpPr>
          <p:cNvPr id="4" name="Content Placeholder 3"/>
          <p:cNvSpPr>
            <a:spLocks noGrp="1"/>
          </p:cNvSpPr>
          <p:nvPr>
            <p:ph idx="1"/>
          </p:nvPr>
        </p:nvSpPr>
        <p:spPr/>
        <p:txBody>
          <a:bodyPr>
            <a:normAutofit lnSpcReduction="10000"/>
          </a:bodyPr>
          <a:lstStyle/>
          <a:p>
            <a:r>
              <a:rPr lang="en-US" dirty="0"/>
              <a:t>Static website: </a:t>
            </a:r>
            <a:r>
              <a:rPr lang="en-US" dirty="0">
                <a:hlinkClick r:id="rId3"/>
              </a:rPr>
              <a:t>www.xkdc.com</a:t>
            </a:r>
            <a:r>
              <a:rPr lang="en-US" dirty="0"/>
              <a:t> </a:t>
            </a:r>
          </a:p>
          <a:p>
            <a:pPr marL="0" indent="0">
              <a:buNone/>
            </a:pPr>
            <a:r>
              <a:rPr lang="en-US" dirty="0"/>
              <a:t>     </a:t>
            </a:r>
            <a:r>
              <a:rPr lang="en-US" sz="2800" dirty="0"/>
              <a:t>Every user views the SAME page. So the content can be just saved on the server. In much the same way that your personal computer saves files on its hard drive.</a:t>
            </a:r>
          </a:p>
          <a:p>
            <a:r>
              <a:rPr lang="en-US" dirty="0"/>
              <a:t>Dynamic website: </a:t>
            </a:r>
            <a:r>
              <a:rPr lang="en-US" dirty="0">
                <a:hlinkClick r:id="rId4"/>
              </a:rPr>
              <a:t>www.facebook.com</a:t>
            </a:r>
            <a:endParaRPr lang="en-US" dirty="0"/>
          </a:p>
          <a:p>
            <a:pPr marL="0" indent="0">
              <a:buNone/>
            </a:pPr>
            <a:r>
              <a:rPr lang="en-US" dirty="0"/>
              <a:t>    </a:t>
            </a:r>
            <a:r>
              <a:rPr lang="en-US" sz="2800" dirty="0"/>
              <a:t>The specific content that a user sees the  profile walls (which will change from time to time and from user to user) must be generated in real-time processing. </a:t>
            </a:r>
          </a:p>
          <a:p>
            <a:pPr marL="0" indent="0">
              <a:buNone/>
            </a:pPr>
            <a:endParaRPr lang="en-US" sz="28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90"/>
                </a:solidFill>
              </a:rPr>
              <a:t>HTTP Response Format</a:t>
            </a:r>
          </a:p>
        </p:txBody>
      </p:sp>
      <p:pic>
        <p:nvPicPr>
          <p:cNvPr id="9" name="Content Placeholder 8" descr="Screen Shot 2014-01-13 at 2.08.33 PM.png"/>
          <p:cNvPicPr>
            <a:picLocks noGrp="1" noChangeAspect="1"/>
          </p:cNvPicPr>
          <p:nvPr>
            <p:ph idx="1"/>
          </p:nvPr>
        </p:nvPicPr>
        <p:blipFill>
          <a:blip r:embed="rId3">
            <a:extLst>
              <a:ext uri="{28A0092B-C50C-407E-A947-70E740481C1C}">
                <a14:useLocalDpi xmlns:a14="http://schemas.microsoft.com/office/drawing/2010/main" val="0"/>
              </a:ext>
            </a:extLst>
          </a:blip>
          <a:srcRect l="9154" r="9154"/>
          <a:stretch>
            <a:fillRect/>
          </a:stretch>
        </p:blipFill>
        <p:spPr/>
      </p:pic>
    </p:spTree>
    <p:extLst>
      <p:ext uri="{BB962C8B-B14F-4D97-AF65-F5344CB8AC3E}">
        <p14:creationId xmlns:p14="http://schemas.microsoft.com/office/powerpoint/2010/main" val="21163966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90"/>
                </a:solidFill>
              </a:rPr>
              <a:t>Review</a:t>
            </a:r>
          </a:p>
        </p:txBody>
      </p:sp>
      <p:sp>
        <p:nvSpPr>
          <p:cNvPr id="3" name="Content Placeholder 3"/>
          <p:cNvSpPr>
            <a:spLocks noGrp="1"/>
          </p:cNvSpPr>
          <p:nvPr>
            <p:ph idx="1"/>
          </p:nvPr>
        </p:nvSpPr>
        <p:spPr/>
        <p:txBody>
          <a:bodyPr>
            <a:normAutofit/>
          </a:bodyPr>
          <a:lstStyle/>
          <a:p>
            <a:r>
              <a:rPr lang="en-US" sz="2800" dirty="0"/>
              <a:t>Browser map an URL into IP through DNS look up</a:t>
            </a:r>
          </a:p>
          <a:p>
            <a:r>
              <a:rPr lang="en-US" sz="2800" dirty="0"/>
              <a:t>Send a message to web server to request to view certain file: HTTP request</a:t>
            </a:r>
          </a:p>
          <a:p>
            <a:r>
              <a:rPr lang="en-US" sz="2800" dirty="0"/>
              <a:t>The webserver then do some server side processing and then send back the files back to the browser: HTTP responses. Fetch the files from a data server or generate the files on the fly.</a:t>
            </a:r>
          </a:p>
          <a:p>
            <a:r>
              <a:rPr lang="en-US" sz="2800" dirty="0"/>
              <a:t>The browser decide how to display the files on the webpages.</a:t>
            </a:r>
          </a:p>
          <a:p>
            <a:endParaRPr lang="en-US" sz="2800" dirty="0"/>
          </a:p>
          <a:p>
            <a:endParaRPr lang="en-US" sz="28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082C32-BAFF-E549-8B99-A4023CBA14F4}"/>
              </a:ext>
            </a:extLst>
          </p:cNvPr>
          <p:cNvSpPr>
            <a:spLocks noGrp="1"/>
          </p:cNvSpPr>
          <p:nvPr>
            <p:ph idx="1"/>
          </p:nvPr>
        </p:nvSpPr>
        <p:spPr/>
        <p:txBody>
          <a:bodyPr>
            <a:normAutofit/>
          </a:bodyPr>
          <a:lstStyle/>
          <a:p>
            <a:r>
              <a:rPr lang="en-US" sz="2800" dirty="0"/>
              <a:t>Sometimes when including resources in a page(style sheet, icon, multimedia object), we specify their type of data</a:t>
            </a:r>
          </a:p>
          <a:p>
            <a:endParaRPr lang="en-US" sz="2800" dirty="0"/>
          </a:p>
          <a:p>
            <a:endParaRPr lang="en-US" sz="2800" dirty="0"/>
          </a:p>
        </p:txBody>
      </p:sp>
      <p:sp>
        <p:nvSpPr>
          <p:cNvPr id="4" name="Title 1">
            <a:extLst>
              <a:ext uri="{FF2B5EF4-FFF2-40B4-BE49-F238E27FC236}">
                <a16:creationId xmlns:a16="http://schemas.microsoft.com/office/drawing/2014/main" id="{28676F43-04C0-124E-8673-BC75A30C9E79}"/>
              </a:ext>
            </a:extLst>
          </p:cNvPr>
          <p:cNvSpPr>
            <a:spLocks noGrp="1"/>
          </p:cNvSpPr>
          <p:nvPr>
            <p:ph type="title"/>
          </p:nvPr>
        </p:nvSpPr>
        <p:spPr>
          <a:xfrm>
            <a:off x="457200" y="274638"/>
            <a:ext cx="8229600" cy="1143000"/>
          </a:xfrm>
        </p:spPr>
        <p:txBody>
          <a:bodyPr>
            <a:normAutofit/>
          </a:bodyPr>
          <a:lstStyle/>
          <a:p>
            <a:r>
              <a:rPr lang="en-US" dirty="0">
                <a:solidFill>
                  <a:srgbClr val="000090"/>
                </a:solidFill>
              </a:rPr>
              <a:t>Internet Media (“MIME”) Types</a:t>
            </a:r>
          </a:p>
        </p:txBody>
      </p:sp>
      <p:graphicFrame>
        <p:nvGraphicFramePr>
          <p:cNvPr id="6" name="Table 5">
            <a:extLst>
              <a:ext uri="{FF2B5EF4-FFF2-40B4-BE49-F238E27FC236}">
                <a16:creationId xmlns:a16="http://schemas.microsoft.com/office/drawing/2014/main" id="{3A4E9329-D278-A147-BFD4-B3112E852F8B}"/>
              </a:ext>
            </a:extLst>
          </p:cNvPr>
          <p:cNvGraphicFramePr>
            <a:graphicFrameLocks noGrp="1"/>
          </p:cNvGraphicFramePr>
          <p:nvPr>
            <p:extLst>
              <p:ext uri="{D42A27DB-BD31-4B8C-83A1-F6EECF244321}">
                <p14:modId xmlns:p14="http://schemas.microsoft.com/office/powerpoint/2010/main" val="1458068186"/>
              </p:ext>
            </p:extLst>
          </p:nvPr>
        </p:nvGraphicFramePr>
        <p:xfrm>
          <a:off x="856735" y="3859792"/>
          <a:ext cx="6096000" cy="1854200"/>
        </p:xfrm>
        <a:graphic>
          <a:graphicData uri="http://schemas.openxmlformats.org/drawingml/2006/table">
            <a:tbl>
              <a:tblPr firstRow="1" bandRow="1">
                <a:tableStyleId>{073A0DAA-6AF3-43AB-8588-CEC1D06C72B9}</a:tableStyleId>
              </a:tblPr>
              <a:tblGrid>
                <a:gridCol w="3048000">
                  <a:extLst>
                    <a:ext uri="{9D8B030D-6E8A-4147-A177-3AD203B41FA5}">
                      <a16:colId xmlns:a16="http://schemas.microsoft.com/office/drawing/2014/main" val="3577013543"/>
                    </a:ext>
                  </a:extLst>
                </a:gridCol>
                <a:gridCol w="3048000">
                  <a:extLst>
                    <a:ext uri="{9D8B030D-6E8A-4147-A177-3AD203B41FA5}">
                      <a16:colId xmlns:a16="http://schemas.microsoft.com/office/drawing/2014/main" val="4191756514"/>
                    </a:ext>
                  </a:extLst>
                </a:gridCol>
              </a:tblGrid>
              <a:tr h="370840">
                <a:tc>
                  <a:txBody>
                    <a:bodyPr/>
                    <a:lstStyle/>
                    <a:p>
                      <a:r>
                        <a:rPr lang="en-US" dirty="0"/>
                        <a:t>MIME type</a:t>
                      </a:r>
                    </a:p>
                  </a:txBody>
                  <a:tcPr/>
                </a:tc>
                <a:tc>
                  <a:txBody>
                    <a:bodyPr/>
                    <a:lstStyle/>
                    <a:p>
                      <a:r>
                        <a:rPr lang="en-US" dirty="0"/>
                        <a:t>File extension</a:t>
                      </a:r>
                    </a:p>
                  </a:txBody>
                  <a:tcPr/>
                </a:tc>
                <a:extLst>
                  <a:ext uri="{0D108BD9-81ED-4DB2-BD59-A6C34878D82A}">
                    <a16:rowId xmlns:a16="http://schemas.microsoft.com/office/drawing/2014/main" val="882820013"/>
                  </a:ext>
                </a:extLst>
              </a:tr>
              <a:tr h="370840">
                <a:tc>
                  <a:txBody>
                    <a:bodyPr/>
                    <a:lstStyle/>
                    <a:p>
                      <a:r>
                        <a:rPr lang="en-US" dirty="0"/>
                        <a:t>Text/html</a:t>
                      </a:r>
                    </a:p>
                  </a:txBody>
                  <a:tcPr/>
                </a:tc>
                <a:tc>
                  <a:txBody>
                    <a:bodyPr/>
                    <a:lstStyle/>
                    <a:p>
                      <a:r>
                        <a:rPr lang="en-US" dirty="0"/>
                        <a:t>.html</a:t>
                      </a:r>
                    </a:p>
                  </a:txBody>
                  <a:tcPr/>
                </a:tc>
                <a:extLst>
                  <a:ext uri="{0D108BD9-81ED-4DB2-BD59-A6C34878D82A}">
                    <a16:rowId xmlns:a16="http://schemas.microsoft.com/office/drawing/2014/main" val="1717258754"/>
                  </a:ext>
                </a:extLst>
              </a:tr>
              <a:tr h="370840">
                <a:tc>
                  <a:txBody>
                    <a:bodyPr/>
                    <a:lstStyle/>
                    <a:p>
                      <a:r>
                        <a:rPr lang="en-US" dirty="0"/>
                        <a:t>Text/plain </a:t>
                      </a:r>
                    </a:p>
                  </a:txBody>
                  <a:tcPr/>
                </a:tc>
                <a:tc>
                  <a:txBody>
                    <a:bodyPr/>
                    <a:lstStyle/>
                    <a:p>
                      <a:r>
                        <a:rPr lang="en-US" dirty="0"/>
                        <a:t>.txt</a:t>
                      </a:r>
                    </a:p>
                  </a:txBody>
                  <a:tcPr/>
                </a:tc>
                <a:extLst>
                  <a:ext uri="{0D108BD9-81ED-4DB2-BD59-A6C34878D82A}">
                    <a16:rowId xmlns:a16="http://schemas.microsoft.com/office/drawing/2014/main" val="1828632426"/>
                  </a:ext>
                </a:extLst>
              </a:tr>
              <a:tr h="370840">
                <a:tc>
                  <a:txBody>
                    <a:bodyPr/>
                    <a:lstStyle/>
                    <a:p>
                      <a:r>
                        <a:rPr lang="en-US" dirty="0"/>
                        <a:t>Image/gif</a:t>
                      </a:r>
                    </a:p>
                  </a:txBody>
                  <a:tcPr/>
                </a:tc>
                <a:tc>
                  <a:txBody>
                    <a:bodyPr/>
                    <a:lstStyle/>
                    <a:p>
                      <a:r>
                        <a:rPr lang="en-US" dirty="0"/>
                        <a:t>.gif</a:t>
                      </a:r>
                    </a:p>
                  </a:txBody>
                  <a:tcPr/>
                </a:tc>
                <a:extLst>
                  <a:ext uri="{0D108BD9-81ED-4DB2-BD59-A6C34878D82A}">
                    <a16:rowId xmlns:a16="http://schemas.microsoft.com/office/drawing/2014/main" val="3887314654"/>
                  </a:ext>
                </a:extLst>
              </a:tr>
              <a:tr h="370840">
                <a:tc>
                  <a:txBody>
                    <a:bodyPr/>
                    <a:lstStyle/>
                    <a:p>
                      <a:r>
                        <a:rPr lang="en-US" dirty="0"/>
                        <a:t>Video/</a:t>
                      </a:r>
                      <a:r>
                        <a:rPr lang="en-US" dirty="0" err="1"/>
                        <a:t>quicktime</a:t>
                      </a:r>
                      <a:r>
                        <a:rPr lang="en-US" dirty="0"/>
                        <a:t> </a:t>
                      </a:r>
                    </a:p>
                  </a:txBody>
                  <a:tcPr/>
                </a:tc>
                <a:tc>
                  <a:txBody>
                    <a:bodyPr/>
                    <a:lstStyle/>
                    <a:p>
                      <a:r>
                        <a:rPr lang="en-US" dirty="0"/>
                        <a:t>.</a:t>
                      </a:r>
                      <a:r>
                        <a:rPr lang="en-US" dirty="0" err="1"/>
                        <a:t>mov</a:t>
                      </a:r>
                      <a:endParaRPr lang="en-US" dirty="0"/>
                    </a:p>
                  </a:txBody>
                  <a:tcPr/>
                </a:tc>
                <a:extLst>
                  <a:ext uri="{0D108BD9-81ED-4DB2-BD59-A6C34878D82A}">
                    <a16:rowId xmlns:a16="http://schemas.microsoft.com/office/drawing/2014/main" val="4226772041"/>
                  </a:ext>
                </a:extLst>
              </a:tr>
            </a:tbl>
          </a:graphicData>
        </a:graphic>
      </p:graphicFrame>
      <p:sp>
        <p:nvSpPr>
          <p:cNvPr id="7" name="TextBox 6">
            <a:extLst>
              <a:ext uri="{FF2B5EF4-FFF2-40B4-BE49-F238E27FC236}">
                <a16:creationId xmlns:a16="http://schemas.microsoft.com/office/drawing/2014/main" id="{8965EF15-24E8-8F4E-A6C7-031902155311}"/>
              </a:ext>
            </a:extLst>
          </p:cNvPr>
          <p:cNvSpPr txBox="1"/>
          <p:nvPr/>
        </p:nvSpPr>
        <p:spPr>
          <a:xfrm>
            <a:off x="918519" y="5940812"/>
            <a:ext cx="4127157" cy="367913"/>
          </a:xfrm>
          <a:prstGeom prst="rect">
            <a:avLst/>
          </a:prstGeom>
          <a:noFill/>
        </p:spPr>
        <p:txBody>
          <a:bodyPr wrap="square" rtlCol="0">
            <a:spAutoFit/>
          </a:bodyPr>
          <a:lstStyle/>
          <a:p>
            <a:r>
              <a:rPr lang="en-US" dirty="0">
                <a:hlinkClick r:id="rId2"/>
              </a:rPr>
              <a:t>List of MIME types by extension</a:t>
            </a:r>
            <a:endParaRPr lang="en-US" dirty="0"/>
          </a:p>
        </p:txBody>
      </p:sp>
    </p:spTree>
    <p:extLst>
      <p:ext uri="{BB962C8B-B14F-4D97-AF65-F5344CB8AC3E}">
        <p14:creationId xmlns:p14="http://schemas.microsoft.com/office/powerpoint/2010/main" val="38369532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90"/>
                </a:solidFill>
              </a:rPr>
              <a:t>Client-side technologies</a:t>
            </a:r>
          </a:p>
        </p:txBody>
      </p:sp>
      <p:sp>
        <p:nvSpPr>
          <p:cNvPr id="3" name="Content Placeholder 2"/>
          <p:cNvSpPr>
            <a:spLocks noGrp="1"/>
          </p:cNvSpPr>
          <p:nvPr>
            <p:ph idx="1"/>
          </p:nvPr>
        </p:nvSpPr>
        <p:spPr/>
        <p:txBody>
          <a:bodyPr/>
          <a:lstStyle/>
          <a:p>
            <a:pPr>
              <a:buNone/>
            </a:pPr>
            <a:r>
              <a:rPr lang="en-US" dirty="0"/>
              <a:t>The following types of files are kind that the server can send to your computer so your browser can render the web-page:</a:t>
            </a:r>
          </a:p>
          <a:p>
            <a:r>
              <a:rPr lang="en-US" dirty="0"/>
              <a:t>HTML</a:t>
            </a:r>
          </a:p>
          <a:p>
            <a:r>
              <a:rPr lang="en-US" dirty="0"/>
              <a:t>CSS</a:t>
            </a:r>
          </a:p>
          <a:p>
            <a:r>
              <a:rPr lang="en-US" dirty="0"/>
              <a:t>JavaScript</a:t>
            </a:r>
          </a:p>
          <a:p>
            <a:pPr>
              <a:buNone/>
            </a:pPr>
            <a:endParaRPr lang="en-US" dirty="0"/>
          </a:p>
          <a:p>
            <a:endParaRPr lang="en-US" dirty="0"/>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a:t>A bit about me</a:t>
            </a:r>
          </a:p>
        </p:txBody>
      </p:sp>
      <p:pic>
        <p:nvPicPr>
          <p:cNvPr id="3" name="Picture 2" descr="mitCsail.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8367" y="1651000"/>
            <a:ext cx="3131687" cy="1760788"/>
          </a:xfrm>
          <a:prstGeom prst="rect">
            <a:avLst/>
          </a:prstGeom>
        </p:spPr>
      </p:pic>
      <p:pic>
        <p:nvPicPr>
          <p:cNvPr id="5" name="Picture 4" descr="Screen Shot 2017-09-04 at 9.24.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60" y="1651000"/>
            <a:ext cx="5415607" cy="4745522"/>
          </a:xfrm>
          <a:prstGeom prst="rect">
            <a:avLst/>
          </a:prstGeom>
        </p:spPr>
      </p:pic>
      <p:sp>
        <p:nvSpPr>
          <p:cNvPr id="11" name="TextBox 10"/>
          <p:cNvSpPr txBox="1"/>
          <p:nvPr/>
        </p:nvSpPr>
        <p:spPr>
          <a:xfrm flipH="1">
            <a:off x="6357383" y="3786363"/>
            <a:ext cx="2471042" cy="2308324"/>
          </a:xfrm>
          <a:prstGeom prst="rect">
            <a:avLst/>
          </a:prstGeom>
          <a:noFill/>
        </p:spPr>
        <p:txBody>
          <a:bodyPr wrap="square" rtlCol="0">
            <a:spAutoFit/>
          </a:bodyPr>
          <a:lstStyle/>
          <a:p>
            <a:r>
              <a:rPr lang="en-US" dirty="0"/>
              <a:t>Postdoctoral Fellowship:</a:t>
            </a:r>
          </a:p>
          <a:p>
            <a:endParaRPr lang="en-US" dirty="0"/>
          </a:p>
          <a:p>
            <a:r>
              <a:rPr lang="en-US" dirty="0"/>
              <a:t>MIT</a:t>
            </a:r>
          </a:p>
          <a:p>
            <a:endParaRPr lang="en-US" dirty="0"/>
          </a:p>
          <a:p>
            <a:r>
              <a:rPr lang="en-US" dirty="0"/>
              <a:t>Cambridge, MA</a:t>
            </a:r>
          </a:p>
          <a:p>
            <a:endParaRPr lang="en-US" dirty="0"/>
          </a:p>
          <a:p>
            <a:r>
              <a:rPr lang="en-US" dirty="0"/>
              <a:t>Computer Vision and Human Perception</a:t>
            </a:r>
          </a:p>
        </p:txBody>
      </p:sp>
    </p:spTree>
    <p:extLst>
      <p:ext uri="{BB962C8B-B14F-4D97-AF65-F5344CB8AC3E}">
        <p14:creationId xmlns:p14="http://schemas.microsoft.com/office/powerpoint/2010/main" val="40684149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90"/>
                </a:solidFill>
              </a:rPr>
              <a:t>Client-side: HTML</a:t>
            </a:r>
          </a:p>
        </p:txBody>
      </p:sp>
      <p:sp>
        <p:nvSpPr>
          <p:cNvPr id="3" name="Content Placeholder 2"/>
          <p:cNvSpPr>
            <a:spLocks noGrp="1"/>
          </p:cNvSpPr>
          <p:nvPr>
            <p:ph idx="1"/>
          </p:nvPr>
        </p:nvSpPr>
        <p:spPr/>
        <p:txBody>
          <a:bodyPr/>
          <a:lstStyle/>
          <a:p>
            <a:r>
              <a:rPr lang="en-US" dirty="0"/>
              <a:t>HTML describes the content of a webpage</a:t>
            </a:r>
          </a:p>
          <a:p>
            <a:r>
              <a:rPr lang="en-US" dirty="0"/>
              <a:t>Headers</a:t>
            </a:r>
          </a:p>
          <a:p>
            <a:r>
              <a:rPr lang="en-US" dirty="0"/>
              <a:t>Text</a:t>
            </a:r>
          </a:p>
          <a:p>
            <a:r>
              <a:rPr lang="en-US" dirty="0"/>
              <a:t>Images and Videos</a:t>
            </a:r>
          </a:p>
          <a:p>
            <a:r>
              <a:rPr lang="en-US" dirty="0"/>
              <a:t>Hyperlinks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90"/>
                </a:solidFill>
              </a:rPr>
              <a:t>Client-side: HTML</a:t>
            </a:r>
          </a:p>
        </p:txBody>
      </p:sp>
      <p:sp>
        <p:nvSpPr>
          <p:cNvPr id="3" name="Content Placeholder 2"/>
          <p:cNvSpPr>
            <a:spLocks noGrp="1"/>
          </p:cNvSpPr>
          <p:nvPr>
            <p:ph idx="1"/>
          </p:nvPr>
        </p:nvSpPr>
        <p:spPr/>
        <p:txBody>
          <a:bodyPr/>
          <a:lstStyle/>
          <a:p>
            <a:r>
              <a:rPr lang="en-US" dirty="0"/>
              <a:t>HTML describes the content of a webpage</a:t>
            </a:r>
          </a:p>
        </p:txBody>
      </p:sp>
      <p:pic>
        <p:nvPicPr>
          <p:cNvPr id="6" name="Picture 5" descr="Screen shot 2014-01-13 at 12.15.18 AM.png"/>
          <p:cNvPicPr>
            <a:picLocks noChangeAspect="1"/>
          </p:cNvPicPr>
          <p:nvPr/>
        </p:nvPicPr>
        <p:blipFill>
          <a:blip r:embed="rId3"/>
          <a:stretch>
            <a:fillRect/>
          </a:stretch>
        </p:blipFill>
        <p:spPr>
          <a:xfrm>
            <a:off x="2273299" y="2470149"/>
            <a:ext cx="4516967" cy="3740049"/>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90"/>
                </a:solidFill>
              </a:rPr>
              <a:t>Client-side: CSS</a:t>
            </a:r>
          </a:p>
        </p:txBody>
      </p:sp>
      <p:sp>
        <p:nvSpPr>
          <p:cNvPr id="3" name="Content Placeholder 2"/>
          <p:cNvSpPr>
            <a:spLocks noGrp="1"/>
          </p:cNvSpPr>
          <p:nvPr>
            <p:ph idx="1"/>
          </p:nvPr>
        </p:nvSpPr>
        <p:spPr/>
        <p:txBody>
          <a:bodyPr/>
          <a:lstStyle/>
          <a:p>
            <a:r>
              <a:rPr lang="en-US" dirty="0"/>
              <a:t>Style HTML elements</a:t>
            </a:r>
          </a:p>
          <a:p>
            <a:r>
              <a:rPr lang="en-US" dirty="0"/>
              <a:t>Font-color</a:t>
            </a:r>
          </a:p>
          <a:p>
            <a:r>
              <a:rPr lang="en-US" dirty="0"/>
              <a:t>Background-color</a:t>
            </a:r>
          </a:p>
          <a:p>
            <a:r>
              <a:rPr lang="en-US" dirty="0"/>
              <a:t>Size</a:t>
            </a:r>
          </a:p>
          <a:p>
            <a:r>
              <a:rPr lang="en-US" dirty="0"/>
              <a:t>Positioning</a:t>
            </a:r>
          </a:p>
          <a:p>
            <a:pPr>
              <a:buNone/>
            </a:pP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90"/>
                </a:solidFill>
              </a:rPr>
              <a:t>Demo: a webpage with and without CSS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3" name="Content Placeholder 2"/>
          <p:cNvSpPr>
            <a:spLocks noGrp="1"/>
          </p:cNvSpPr>
          <p:nvPr>
            <p:ph idx="1"/>
          </p:nvPr>
        </p:nvSpPr>
        <p:spPr/>
        <p:txBody>
          <a:bodyPr/>
          <a:lstStyle/>
          <a:p>
            <a:r>
              <a:rPr lang="en-US" dirty="0"/>
              <a:t>Adds Interactivity to web-pages</a:t>
            </a:r>
          </a:p>
          <a:p>
            <a:r>
              <a:rPr lang="en-US" dirty="0"/>
              <a:t>Submit forms</a:t>
            </a:r>
          </a:p>
          <a:p>
            <a:r>
              <a:rPr lang="en-US" dirty="0"/>
              <a:t>Button Presses</a:t>
            </a:r>
          </a:p>
          <a:p>
            <a:r>
              <a:rPr lang="en-US" dirty="0"/>
              <a:t>React to mouse movement</a:t>
            </a:r>
          </a:p>
          <a:p>
            <a:r>
              <a:rPr lang="en-US" dirty="0"/>
              <a:t>Change HTML content</a:t>
            </a:r>
          </a:p>
          <a:p>
            <a:r>
              <a:rPr lang="en-US" dirty="0"/>
              <a:t>Example: </a:t>
            </a:r>
            <a:r>
              <a:rPr lang="en-US" dirty="0">
                <a:hlinkClick r:id="rId3"/>
              </a:rPr>
              <a:t>http://3d.xkcd.com/?teapot</a:t>
            </a:r>
            <a:endParaRPr lang="en-US" dirty="0"/>
          </a:p>
          <a:p>
            <a:pPr>
              <a:buNone/>
            </a:pP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Quiz</a:t>
            </a:r>
          </a:p>
        </p:txBody>
      </p:sp>
      <p:sp>
        <p:nvSpPr>
          <p:cNvPr id="5" name="Content Placeholder 2"/>
          <p:cNvSpPr>
            <a:spLocks noGrp="1"/>
          </p:cNvSpPr>
          <p:nvPr>
            <p:ph idx="1"/>
          </p:nvPr>
        </p:nvSpPr>
        <p:spPr/>
        <p:txBody>
          <a:bodyPr/>
          <a:lstStyle/>
          <a:p>
            <a:r>
              <a:rPr lang="en-US" dirty="0"/>
              <a:t>What type of files can be found on the web:</a:t>
            </a:r>
          </a:p>
          <a:p>
            <a:pPr>
              <a:buNone/>
            </a:pPr>
            <a:r>
              <a:rPr lang="en-US" dirty="0"/>
              <a:t>    1. Music</a:t>
            </a:r>
          </a:p>
          <a:p>
            <a:pPr>
              <a:buNone/>
            </a:pPr>
            <a:r>
              <a:rPr lang="en-US" dirty="0"/>
              <a:t>    2. Images</a:t>
            </a:r>
          </a:p>
          <a:p>
            <a:pPr>
              <a:buNone/>
            </a:pPr>
            <a:r>
              <a:rPr lang="en-US" dirty="0"/>
              <a:t>    3. HTML</a:t>
            </a:r>
          </a:p>
          <a:p>
            <a:pPr>
              <a:buNone/>
            </a:pPr>
            <a:r>
              <a:rPr lang="en-US" dirty="0"/>
              <a:t>    4. Plain texts</a:t>
            </a:r>
          </a:p>
          <a:p>
            <a:pPr>
              <a:buNone/>
            </a:pPr>
            <a:r>
              <a:rPr lang="en-US" dirty="0"/>
              <a:t>    5. Videos</a:t>
            </a:r>
          </a:p>
          <a:p>
            <a:pPr>
              <a:buNone/>
            </a:pPr>
            <a:endParaRPr lang="en-US" dirty="0"/>
          </a:p>
          <a:p>
            <a:pPr>
              <a:buNone/>
            </a:pP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Server-side technology: e.g. Python CGI, PHP, </a:t>
            </a:r>
            <a:r>
              <a:rPr lang="en-US" dirty="0" err="1"/>
              <a:t>Node.js</a:t>
            </a:r>
            <a:endParaRPr lang="en-US" dirty="0"/>
          </a:p>
        </p:txBody>
      </p:sp>
      <p:sp>
        <p:nvSpPr>
          <p:cNvPr id="5" name="Content Placeholder 2"/>
          <p:cNvSpPr>
            <a:spLocks noGrp="1"/>
          </p:cNvSpPr>
          <p:nvPr>
            <p:ph idx="1"/>
          </p:nvPr>
        </p:nvSpPr>
        <p:spPr/>
        <p:txBody>
          <a:bodyPr/>
          <a:lstStyle/>
          <a:p>
            <a:r>
              <a:rPr lang="en-US" dirty="0"/>
              <a:t>Used to run scripts on the server, in response to HTTP requests.</a:t>
            </a:r>
          </a:p>
          <a:p>
            <a:r>
              <a:rPr lang="en-US" dirty="0"/>
              <a:t>Collect form data</a:t>
            </a:r>
          </a:p>
          <a:p>
            <a:r>
              <a:rPr lang="en-US" dirty="0"/>
              <a:t>Generate dynamic page content</a:t>
            </a:r>
          </a:p>
          <a:p>
            <a:r>
              <a:rPr lang="en-US" dirty="0"/>
              <a:t>Handle user sessions and credentials</a:t>
            </a:r>
          </a:p>
          <a:p>
            <a:r>
              <a:rPr lang="en-US" dirty="0"/>
              <a:t>Interacts with databases</a:t>
            </a:r>
          </a:p>
          <a:p>
            <a:pPr>
              <a:buNone/>
            </a:pPr>
            <a:endParaRPr lang="en-US" dirty="0"/>
          </a:p>
          <a:p>
            <a:endParaRPr lang="en-US" dirty="0"/>
          </a:p>
          <a:p>
            <a:pPr>
              <a:buNone/>
            </a:pP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Server-side technology: Database</a:t>
            </a:r>
          </a:p>
        </p:txBody>
      </p:sp>
      <p:sp>
        <p:nvSpPr>
          <p:cNvPr id="5" name="Content Placeholder 2"/>
          <p:cNvSpPr>
            <a:spLocks noGrp="1"/>
          </p:cNvSpPr>
          <p:nvPr>
            <p:ph idx="1"/>
          </p:nvPr>
        </p:nvSpPr>
        <p:spPr/>
        <p:txBody>
          <a:bodyPr>
            <a:normAutofit fontScale="92500" lnSpcReduction="20000"/>
          </a:bodyPr>
          <a:lstStyle/>
          <a:p>
            <a:r>
              <a:rPr lang="en-US" dirty="0">
                <a:latin typeface="Garamond"/>
                <a:cs typeface="Garamond"/>
              </a:rPr>
              <a:t>Database: an organized collection of data that</a:t>
            </a:r>
          </a:p>
          <a:p>
            <a:pPr>
              <a:buNone/>
            </a:pPr>
            <a:r>
              <a:rPr lang="en-US" dirty="0">
                <a:latin typeface="Garamond"/>
                <a:cs typeface="Garamond"/>
              </a:rPr>
              <a:t>    is maintained on the server</a:t>
            </a:r>
          </a:p>
          <a:p>
            <a:pPr>
              <a:spcAft>
                <a:spcPts val="600"/>
              </a:spcAft>
              <a:buNone/>
            </a:pPr>
            <a:r>
              <a:rPr lang="en-US" dirty="0">
                <a:latin typeface="Garamond"/>
                <a:cs typeface="Garamond"/>
              </a:rPr>
              <a:t>    </a:t>
            </a:r>
            <a:r>
              <a:rPr lang="en-US" sz="2400" dirty="0">
                <a:latin typeface="Garamond"/>
                <a:cs typeface="Garamond"/>
              </a:rPr>
              <a:t>Account information and passwords</a:t>
            </a:r>
          </a:p>
          <a:p>
            <a:pPr>
              <a:spcAft>
                <a:spcPts val="600"/>
              </a:spcAft>
              <a:buNone/>
            </a:pPr>
            <a:r>
              <a:rPr lang="en-US" sz="2400" dirty="0">
                <a:latin typeface="Garamond"/>
                <a:cs typeface="Garamond"/>
              </a:rPr>
              <a:t>      User-generated content (blog posts, comments, clicks on </a:t>
            </a:r>
            <a:r>
              <a:rPr lang="en-US" sz="2400" dirty="0" err="1">
                <a:latin typeface="Garamond"/>
                <a:cs typeface="Garamond"/>
              </a:rPr>
              <a:t>facebook</a:t>
            </a:r>
            <a:r>
              <a:rPr lang="en-US" sz="2400" dirty="0">
                <a:latin typeface="Garamond"/>
                <a:cs typeface="Garamond"/>
              </a:rPr>
              <a:t>, etc.)</a:t>
            </a:r>
          </a:p>
          <a:p>
            <a:r>
              <a:rPr lang="en-US" dirty="0" err="1">
                <a:latin typeface="Garamond"/>
                <a:cs typeface="Garamond"/>
              </a:rPr>
              <a:t>MySQL</a:t>
            </a:r>
            <a:r>
              <a:rPr lang="en-US" dirty="0">
                <a:latin typeface="Garamond"/>
                <a:cs typeface="Garamond"/>
              </a:rPr>
              <a:t> is particular database that is commonly used with PHP.</a:t>
            </a:r>
          </a:p>
          <a:p>
            <a:r>
              <a:rPr lang="en-US" dirty="0">
                <a:latin typeface="Garamond"/>
                <a:cs typeface="Garamond"/>
              </a:rPr>
              <a:t>Queries are requests to the database for information, e.g. last five comments on a blog.</a:t>
            </a:r>
          </a:p>
          <a:p>
            <a:r>
              <a:rPr lang="en-US" dirty="0" err="1">
                <a:latin typeface="Garamond"/>
                <a:cs typeface="Garamond"/>
              </a:rPr>
              <a:t>MySQL</a:t>
            </a:r>
            <a:r>
              <a:rPr lang="en-US" dirty="0">
                <a:latin typeface="Garamond"/>
                <a:cs typeface="Garamond"/>
              </a:rPr>
              <a:t> process the queries.</a:t>
            </a:r>
          </a:p>
          <a:p>
            <a:pPr>
              <a:buNone/>
            </a:pPr>
            <a:endParaRPr lang="en-US" dirty="0"/>
          </a:p>
          <a:p>
            <a:endParaRPr lang="en-US" dirty="0"/>
          </a:p>
          <a:p>
            <a:pPr>
              <a:buNone/>
            </a:pP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PHP and </a:t>
            </a:r>
            <a:r>
              <a:rPr lang="en-US" dirty="0" err="1"/>
              <a:t>MySQL</a:t>
            </a:r>
            <a:endParaRPr lang="en-US" dirty="0"/>
          </a:p>
        </p:txBody>
      </p:sp>
      <p:sp>
        <p:nvSpPr>
          <p:cNvPr id="5" name="Content Placeholder 2"/>
          <p:cNvSpPr>
            <a:spLocks noGrp="1"/>
          </p:cNvSpPr>
          <p:nvPr>
            <p:ph idx="1"/>
          </p:nvPr>
        </p:nvSpPr>
        <p:spPr/>
        <p:txBody>
          <a:bodyPr>
            <a:normAutofit/>
          </a:bodyPr>
          <a:lstStyle/>
          <a:p>
            <a:r>
              <a:rPr lang="en-US" dirty="0"/>
              <a:t>Often work together</a:t>
            </a:r>
          </a:p>
          <a:p>
            <a:r>
              <a:rPr lang="en-US" dirty="0"/>
              <a:t>PHP make queries to </a:t>
            </a:r>
            <a:r>
              <a:rPr lang="en-US" dirty="0" err="1"/>
              <a:t>MySQL</a:t>
            </a:r>
            <a:endParaRPr lang="en-US" dirty="0"/>
          </a:p>
          <a:p>
            <a:r>
              <a:rPr lang="en-US" dirty="0" err="1"/>
              <a:t>MySQL</a:t>
            </a:r>
            <a:r>
              <a:rPr lang="en-US" dirty="0"/>
              <a:t> provides dynamic content</a:t>
            </a:r>
          </a:p>
          <a:p>
            <a:r>
              <a:rPr lang="en-US" dirty="0"/>
              <a:t>PHP uses the content to generate a dynamic webpage.</a:t>
            </a:r>
          </a:p>
          <a:p>
            <a:pPr>
              <a:buNone/>
            </a:pP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Additional technologies</a:t>
            </a:r>
          </a:p>
        </p:txBody>
      </p:sp>
      <p:sp>
        <p:nvSpPr>
          <p:cNvPr id="5" name="Content Placeholder 2"/>
          <p:cNvSpPr>
            <a:spLocks noGrp="1"/>
          </p:cNvSpPr>
          <p:nvPr>
            <p:ph idx="1"/>
          </p:nvPr>
        </p:nvSpPr>
        <p:spPr/>
        <p:txBody>
          <a:bodyPr>
            <a:normAutofit fontScale="92500" lnSpcReduction="10000"/>
          </a:bodyPr>
          <a:lstStyle/>
          <a:p>
            <a:r>
              <a:rPr lang="en-US" dirty="0"/>
              <a:t>Python CGI: The Common Gateway Interface is a standard for external gateway programs to interface with information servers such as HTTP servers. </a:t>
            </a:r>
          </a:p>
          <a:p>
            <a:r>
              <a:rPr lang="en-US" dirty="0" err="1"/>
              <a:t>jQuery</a:t>
            </a:r>
            <a:r>
              <a:rPr lang="en-US" dirty="0"/>
              <a:t>: JavaScript library. Very convenient syntax.</a:t>
            </a:r>
          </a:p>
          <a:p>
            <a:r>
              <a:rPr lang="en-US" dirty="0"/>
              <a:t>Ajax, a group of </a:t>
            </a:r>
            <a:r>
              <a:rPr lang="en-US" dirty="0" err="1"/>
              <a:t>jQuery</a:t>
            </a:r>
            <a:r>
              <a:rPr lang="en-US" dirty="0"/>
              <a:t> allows you to communicate with the server without loading the pages</a:t>
            </a:r>
          </a:p>
          <a:p>
            <a:pPr>
              <a:buNone/>
            </a:pPr>
            <a:r>
              <a:rPr lang="en-US" dirty="0"/>
              <a:t>   Example:  Microsoft </a:t>
            </a:r>
            <a:r>
              <a:rPr lang="en-US" dirty="0" err="1"/>
              <a:t>bing</a:t>
            </a:r>
            <a:r>
              <a:rPr lang="en-US" dirty="0"/>
              <a:t> search</a:t>
            </a:r>
          </a:p>
          <a:p>
            <a:pPr>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a:latin typeface="Century Gothic"/>
                <a:cs typeface="Century Gothic"/>
              </a:rPr>
              <a:t>A bit about me</a:t>
            </a:r>
          </a:p>
        </p:txBody>
      </p:sp>
      <p:pic>
        <p:nvPicPr>
          <p:cNvPr id="2" name="Picture 1" descr="Screen Shot 2017-09-04 at 9.45.1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79943"/>
            <a:ext cx="4673822" cy="5286536"/>
          </a:xfrm>
          <a:prstGeom prst="rect">
            <a:avLst/>
          </a:prstGeom>
        </p:spPr>
      </p:pic>
      <p:pic>
        <p:nvPicPr>
          <p:cNvPr id="5" name="Picture 4" descr="6 Neckarfront_Tübinge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292" y="1417638"/>
            <a:ext cx="3901440" cy="2261616"/>
          </a:xfrm>
          <a:prstGeom prst="rect">
            <a:avLst/>
          </a:prstGeom>
        </p:spPr>
      </p:pic>
      <p:sp>
        <p:nvSpPr>
          <p:cNvPr id="8" name="TextBox 7"/>
          <p:cNvSpPr txBox="1"/>
          <p:nvPr/>
        </p:nvSpPr>
        <p:spPr>
          <a:xfrm flipH="1">
            <a:off x="6020770" y="3939358"/>
            <a:ext cx="2471042" cy="2585323"/>
          </a:xfrm>
          <a:prstGeom prst="rect">
            <a:avLst/>
          </a:prstGeom>
          <a:noFill/>
        </p:spPr>
        <p:txBody>
          <a:bodyPr wrap="square" rtlCol="0">
            <a:spAutoFit/>
          </a:bodyPr>
          <a:lstStyle/>
          <a:p>
            <a:r>
              <a:rPr lang="en-US" dirty="0"/>
              <a:t>Summer Research2018 </a:t>
            </a:r>
          </a:p>
          <a:p>
            <a:endParaRPr lang="en-US" dirty="0"/>
          </a:p>
          <a:p>
            <a:r>
              <a:rPr lang="en-US" dirty="0"/>
              <a:t>University of </a:t>
            </a:r>
            <a:r>
              <a:rPr lang="en-US" dirty="0" err="1"/>
              <a:t>Tuebingen</a:t>
            </a:r>
            <a:endParaRPr lang="en-US" dirty="0"/>
          </a:p>
          <a:p>
            <a:endParaRPr lang="en-US" dirty="0"/>
          </a:p>
          <a:p>
            <a:r>
              <a:rPr lang="en-US" dirty="0" err="1"/>
              <a:t>Tubeinge</a:t>
            </a:r>
            <a:r>
              <a:rPr lang="en-US" dirty="0"/>
              <a:t>, </a:t>
            </a:r>
            <a:r>
              <a:rPr lang="en-US" dirty="0" err="1"/>
              <a:t>Germahy</a:t>
            </a:r>
            <a:endParaRPr lang="en-US" dirty="0"/>
          </a:p>
          <a:p>
            <a:endParaRPr lang="en-US" dirty="0"/>
          </a:p>
          <a:p>
            <a:r>
              <a:rPr lang="en-US" dirty="0"/>
              <a:t>Human Perception</a:t>
            </a:r>
          </a:p>
          <a:p>
            <a:r>
              <a:rPr lang="en-US" dirty="0"/>
              <a:t>Deep Learning </a:t>
            </a:r>
          </a:p>
          <a:p>
            <a:r>
              <a:rPr lang="en-US" dirty="0"/>
              <a:t>Machine Vision </a:t>
            </a:r>
          </a:p>
        </p:txBody>
      </p:sp>
    </p:spTree>
    <p:extLst>
      <p:ext uri="{BB962C8B-B14F-4D97-AF65-F5344CB8AC3E}">
        <p14:creationId xmlns:p14="http://schemas.microsoft.com/office/powerpoint/2010/main" val="32727067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90"/>
                </a:solidFill>
              </a:rPr>
              <a:t>Review: Major pieces of the internet</a:t>
            </a:r>
          </a:p>
        </p:txBody>
      </p:sp>
      <p:sp>
        <p:nvSpPr>
          <p:cNvPr id="4" name="Oval 3"/>
          <p:cNvSpPr/>
          <p:nvPr/>
        </p:nvSpPr>
        <p:spPr>
          <a:xfrm>
            <a:off x="1435706" y="2512644"/>
            <a:ext cx="579805" cy="593647"/>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a:stCxn id="4" idx="4"/>
          </p:cNvCxnSpPr>
          <p:nvPr/>
        </p:nvCxnSpPr>
        <p:spPr>
          <a:xfrm rot="5400000">
            <a:off x="1304537" y="3513563"/>
            <a:ext cx="828344" cy="13801"/>
          </a:xfrm>
          <a:prstGeom prst="line">
            <a:avLst/>
          </a:prstGeom>
          <a:ln w="28575">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a:off x="1249320" y="4121022"/>
            <a:ext cx="648872" cy="276099"/>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6200000" flipH="1">
            <a:off x="1670370" y="3989876"/>
            <a:ext cx="648869" cy="538388"/>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1435707" y="3480634"/>
            <a:ext cx="579804" cy="134883"/>
          </a:xfrm>
          <a:prstGeom prst="line">
            <a:avLst/>
          </a:prstGeom>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16" name="Frame 15"/>
          <p:cNvSpPr/>
          <p:nvPr/>
        </p:nvSpPr>
        <p:spPr>
          <a:xfrm>
            <a:off x="3043972" y="2952840"/>
            <a:ext cx="662634" cy="566035"/>
          </a:xfrm>
          <a:prstGeom prst="frame">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a:xfrm>
            <a:off x="2823094" y="3615517"/>
            <a:ext cx="1145804" cy="319118"/>
          </a:xfrm>
          <a:prstGeom prst="rect">
            <a:avLst/>
          </a:prstGeom>
          <a:solidFill>
            <a:schemeClr val="bg1">
              <a:lumMod val="7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loud 17"/>
          <p:cNvSpPr/>
          <p:nvPr/>
        </p:nvSpPr>
        <p:spPr>
          <a:xfrm>
            <a:off x="4790289" y="2609288"/>
            <a:ext cx="1270048" cy="1325348"/>
          </a:xfrm>
          <a:prstGeom prst="cloud">
            <a:avLst/>
          </a:prstGeom>
          <a:noFill/>
          <a:ln w="444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067548" y="2828593"/>
            <a:ext cx="1145804" cy="207085"/>
          </a:xfrm>
          <a:prstGeom prst="rect">
            <a:avLst/>
          </a:prstGeom>
          <a:noFill/>
          <a:ln w="25400">
            <a:solidFill>
              <a:srgbClr val="FF17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081353" y="3408432"/>
            <a:ext cx="1145804" cy="207085"/>
          </a:xfrm>
          <a:prstGeom prst="rect">
            <a:avLst/>
          </a:prstGeom>
          <a:noFill/>
          <a:ln w="25400">
            <a:solidFill>
              <a:srgbClr val="FF17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7081898" y="3119053"/>
            <a:ext cx="1145804" cy="207085"/>
          </a:xfrm>
          <a:prstGeom prst="rect">
            <a:avLst/>
          </a:prstGeom>
          <a:noFill/>
          <a:ln w="25400">
            <a:solidFill>
              <a:srgbClr val="FF17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067548" y="3727551"/>
            <a:ext cx="1145804" cy="207085"/>
          </a:xfrm>
          <a:prstGeom prst="rect">
            <a:avLst/>
          </a:prstGeom>
          <a:noFill/>
          <a:ln w="25400">
            <a:solidFill>
              <a:srgbClr val="FF17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435707" y="4928648"/>
            <a:ext cx="828292" cy="369332"/>
          </a:xfrm>
          <a:prstGeom prst="rect">
            <a:avLst/>
          </a:prstGeom>
          <a:noFill/>
        </p:spPr>
        <p:txBody>
          <a:bodyPr wrap="square" rtlCol="0">
            <a:spAutoFit/>
          </a:bodyPr>
          <a:lstStyle/>
          <a:p>
            <a:r>
              <a:rPr lang="en-US" dirty="0"/>
              <a:t>You</a:t>
            </a:r>
          </a:p>
        </p:txBody>
      </p:sp>
      <p:sp>
        <p:nvSpPr>
          <p:cNvPr id="31" name="TextBox 30"/>
          <p:cNvSpPr txBox="1"/>
          <p:nvPr/>
        </p:nvSpPr>
        <p:spPr>
          <a:xfrm>
            <a:off x="2650532" y="4214173"/>
            <a:ext cx="1822246" cy="1477328"/>
          </a:xfrm>
          <a:prstGeom prst="rect">
            <a:avLst/>
          </a:prstGeom>
          <a:noFill/>
        </p:spPr>
        <p:txBody>
          <a:bodyPr wrap="square" rtlCol="0">
            <a:spAutoFit/>
          </a:bodyPr>
          <a:lstStyle/>
          <a:p>
            <a:r>
              <a:rPr lang="en-US" dirty="0"/>
              <a:t>Your Computer + Browser</a:t>
            </a:r>
          </a:p>
          <a:p>
            <a:r>
              <a:rPr lang="en-US" dirty="0"/>
              <a:t>( Chrome,</a:t>
            </a:r>
          </a:p>
          <a:p>
            <a:r>
              <a:rPr lang="en-US" dirty="0"/>
              <a:t>Firefox,</a:t>
            </a:r>
          </a:p>
          <a:p>
            <a:r>
              <a:rPr lang="en-US" dirty="0"/>
              <a:t>IE) </a:t>
            </a:r>
          </a:p>
        </p:txBody>
      </p:sp>
      <p:sp>
        <p:nvSpPr>
          <p:cNvPr id="32" name="TextBox 31"/>
          <p:cNvSpPr txBox="1"/>
          <p:nvPr/>
        </p:nvSpPr>
        <p:spPr>
          <a:xfrm>
            <a:off x="4790289" y="4214173"/>
            <a:ext cx="1622073" cy="369332"/>
          </a:xfrm>
          <a:prstGeom prst="rect">
            <a:avLst/>
          </a:prstGeom>
          <a:noFill/>
        </p:spPr>
        <p:txBody>
          <a:bodyPr wrap="square" rtlCol="0">
            <a:spAutoFit/>
          </a:bodyPr>
          <a:lstStyle/>
          <a:p>
            <a:pPr algn="ctr"/>
            <a:r>
              <a:rPr lang="en-US" dirty="0"/>
              <a:t>The Internet</a:t>
            </a:r>
          </a:p>
        </p:txBody>
      </p:sp>
      <p:sp>
        <p:nvSpPr>
          <p:cNvPr id="35" name="TextBox 34"/>
          <p:cNvSpPr txBox="1"/>
          <p:nvPr/>
        </p:nvSpPr>
        <p:spPr>
          <a:xfrm>
            <a:off x="7064727" y="4214173"/>
            <a:ext cx="1622073" cy="369332"/>
          </a:xfrm>
          <a:prstGeom prst="rect">
            <a:avLst/>
          </a:prstGeom>
          <a:noFill/>
        </p:spPr>
        <p:txBody>
          <a:bodyPr wrap="square" rtlCol="0">
            <a:spAutoFit/>
          </a:bodyPr>
          <a:lstStyle/>
          <a:p>
            <a:pPr algn="ctr"/>
            <a:r>
              <a:rPr lang="en-US" dirty="0"/>
              <a:t>Servers</a:t>
            </a:r>
          </a:p>
        </p:txBody>
      </p:sp>
      <p:cxnSp>
        <p:nvCxnSpPr>
          <p:cNvPr id="39" name="Straight Arrow Connector 38"/>
          <p:cNvCxnSpPr/>
          <p:nvPr/>
        </p:nvCxnSpPr>
        <p:spPr>
          <a:xfrm flipV="1">
            <a:off x="3899873" y="3119053"/>
            <a:ext cx="821391" cy="20708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6146701" y="3119053"/>
            <a:ext cx="821391" cy="20708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flipV="1">
            <a:off x="4078792" y="3394370"/>
            <a:ext cx="642472" cy="24901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rot="10800000" flipV="1">
            <a:off x="6146701" y="3394369"/>
            <a:ext cx="821392" cy="24901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6146701" y="2736959"/>
            <a:ext cx="669536" cy="369332"/>
          </a:xfrm>
          <a:prstGeom prst="rect">
            <a:avLst/>
          </a:prstGeom>
          <a:noFill/>
        </p:spPr>
        <p:txBody>
          <a:bodyPr wrap="square" rtlCol="0">
            <a:spAutoFit/>
          </a:bodyPr>
          <a:lstStyle/>
          <a:p>
            <a:r>
              <a:rPr lang="en-US" dirty="0"/>
              <a:t>HTTP</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Example: online banking</a:t>
            </a:r>
          </a:p>
        </p:txBody>
      </p:sp>
      <p:sp>
        <p:nvSpPr>
          <p:cNvPr id="3" name="Content Placeholder 2"/>
          <p:cNvSpPr>
            <a:spLocks noGrp="1"/>
          </p:cNvSpPr>
          <p:nvPr>
            <p:ph idx="1"/>
          </p:nvPr>
        </p:nvSpPr>
        <p:spPr>
          <a:xfrm>
            <a:off x="457200" y="1187294"/>
            <a:ext cx="8229600" cy="4938870"/>
          </a:xfrm>
        </p:spPr>
        <p:txBody>
          <a:bodyPr>
            <a:normAutofit fontScale="32500" lnSpcReduction="20000"/>
          </a:bodyPr>
          <a:lstStyle/>
          <a:p>
            <a:pPr>
              <a:buNone/>
            </a:pPr>
            <a:endParaRPr lang="en-US" sz="5538" dirty="0"/>
          </a:p>
          <a:p>
            <a:r>
              <a:rPr lang="en-US" sz="5538" dirty="0"/>
              <a:t>A client access to a web browser (</a:t>
            </a:r>
            <a:r>
              <a:rPr lang="en-US" sz="5538" b="1" dirty="0"/>
              <a:t>the client</a:t>
            </a:r>
            <a:r>
              <a:rPr lang="en-US" sz="5538" dirty="0"/>
              <a:t>):  </a:t>
            </a:r>
            <a:r>
              <a:rPr lang="en-US" sz="5538" dirty="0">
                <a:hlinkClick r:id="rId3"/>
              </a:rPr>
              <a:t>www. bankofamerica.com</a:t>
            </a:r>
            <a:endParaRPr lang="en-US" sz="5538" dirty="0"/>
          </a:p>
          <a:p>
            <a:r>
              <a:rPr lang="en-US" sz="5538" dirty="0"/>
              <a:t>The login credentials are stored in the </a:t>
            </a:r>
            <a:r>
              <a:rPr lang="en-US" sz="5538" b="1" dirty="0"/>
              <a:t>database</a:t>
            </a:r>
            <a:r>
              <a:rPr lang="en-US" sz="5538" dirty="0"/>
              <a:t> </a:t>
            </a:r>
          </a:p>
          <a:p>
            <a:r>
              <a:rPr lang="en-US" sz="5538" dirty="0"/>
              <a:t>The </a:t>
            </a:r>
            <a:r>
              <a:rPr lang="en-US" sz="5538" b="1" dirty="0"/>
              <a:t>web server </a:t>
            </a:r>
            <a:r>
              <a:rPr lang="en-US" sz="5538" dirty="0"/>
              <a:t>access the </a:t>
            </a:r>
            <a:r>
              <a:rPr lang="en-US" sz="5538" b="1" dirty="0"/>
              <a:t>database server </a:t>
            </a:r>
            <a:r>
              <a:rPr lang="en-US" sz="5538" dirty="0"/>
              <a:t>(e.g. </a:t>
            </a:r>
            <a:r>
              <a:rPr lang="en-US" sz="5538" dirty="0" err="1"/>
              <a:t>MySQL</a:t>
            </a:r>
            <a:r>
              <a:rPr lang="en-US" sz="5538" dirty="0"/>
              <a:t>)</a:t>
            </a:r>
          </a:p>
          <a:p>
            <a:r>
              <a:rPr lang="en-US" sz="5538" dirty="0"/>
              <a:t>The database server might fetch financial transaction records from another database server.</a:t>
            </a:r>
          </a:p>
          <a:p>
            <a:r>
              <a:rPr lang="en-US" sz="5538" dirty="0"/>
              <a:t>An </a:t>
            </a:r>
            <a:r>
              <a:rPr lang="en-US" sz="5538" b="1" dirty="0"/>
              <a:t>application server </a:t>
            </a:r>
            <a:r>
              <a:rPr lang="en-US" sz="5538" dirty="0"/>
              <a:t>interprets the returned data by following the bank’s business logic and return to the web server. </a:t>
            </a:r>
          </a:p>
          <a:p>
            <a:r>
              <a:rPr lang="en-US" sz="5538" dirty="0"/>
              <a:t>The web server sends the result back to the browser, which interprets the data. </a:t>
            </a:r>
          </a:p>
          <a:p>
            <a:endParaRPr lang="en-US" dirty="0"/>
          </a:p>
          <a:p>
            <a:endParaRPr lang="en-US" b="1" dirty="0"/>
          </a:p>
          <a:p>
            <a:endParaRPr lang="en-US" dirty="0"/>
          </a:p>
          <a:p>
            <a:pPr>
              <a:buNone/>
            </a:pPr>
            <a:r>
              <a:rPr lang="en-US" dirty="0"/>
              <a:t>    </a:t>
            </a:r>
          </a:p>
          <a:p>
            <a:pPr>
              <a:buNone/>
            </a:pPr>
            <a:endParaRPr lang="en-US" dirty="0"/>
          </a:p>
          <a:p>
            <a:pPr>
              <a:buNone/>
            </a:pPr>
            <a:endParaRPr lang="en-US" dirty="0"/>
          </a:p>
          <a:p>
            <a:pPr>
              <a:buNone/>
            </a:pPr>
            <a:endParaRPr lang="en-US" dirty="0"/>
          </a:p>
          <a:p>
            <a:pPr>
              <a:buNone/>
            </a:pPr>
            <a:endParaRPr lang="en-US" dirty="0"/>
          </a:p>
          <a:p>
            <a:pPr>
              <a:buNone/>
            </a:pPr>
            <a:r>
              <a:rPr lang="en-US" dirty="0"/>
              <a:t>   </a:t>
            </a:r>
          </a:p>
          <a:p>
            <a:pPr>
              <a:buNone/>
            </a:pPr>
            <a:r>
              <a:rPr lang="en-US" dirty="0"/>
              <a:t> </a:t>
            </a:r>
          </a:p>
        </p:txBody>
      </p:sp>
      <p:sp>
        <p:nvSpPr>
          <p:cNvPr id="5" name="Frame 4"/>
          <p:cNvSpPr/>
          <p:nvPr/>
        </p:nvSpPr>
        <p:spPr>
          <a:xfrm>
            <a:off x="1173414" y="4887231"/>
            <a:ext cx="676438" cy="52461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1076780" y="5494685"/>
            <a:ext cx="855902" cy="28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2222584" y="5273789"/>
            <a:ext cx="1380487"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Cube 8"/>
          <p:cNvSpPr/>
          <p:nvPr/>
        </p:nvSpPr>
        <p:spPr>
          <a:xfrm>
            <a:off x="3768730" y="4804395"/>
            <a:ext cx="414146" cy="98021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an 9"/>
          <p:cNvSpPr/>
          <p:nvPr/>
        </p:nvSpPr>
        <p:spPr>
          <a:xfrm>
            <a:off x="6626337" y="4863099"/>
            <a:ext cx="1131999" cy="89737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4293314" y="4918454"/>
            <a:ext cx="434854" cy="43456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076780" y="6098551"/>
            <a:ext cx="1214828" cy="646331"/>
          </a:xfrm>
          <a:prstGeom prst="rect">
            <a:avLst/>
          </a:prstGeom>
          <a:noFill/>
        </p:spPr>
        <p:txBody>
          <a:bodyPr wrap="square" rtlCol="0">
            <a:spAutoFit/>
          </a:bodyPr>
          <a:lstStyle/>
          <a:p>
            <a:r>
              <a:rPr lang="en-US" dirty="0"/>
              <a:t>Client Browser</a:t>
            </a:r>
          </a:p>
        </p:txBody>
      </p:sp>
      <p:sp>
        <p:nvSpPr>
          <p:cNvPr id="13" name="TextBox 12"/>
          <p:cNvSpPr txBox="1"/>
          <p:nvPr/>
        </p:nvSpPr>
        <p:spPr>
          <a:xfrm>
            <a:off x="3340780" y="5956350"/>
            <a:ext cx="1442609" cy="646331"/>
          </a:xfrm>
          <a:prstGeom prst="rect">
            <a:avLst/>
          </a:prstGeom>
          <a:noFill/>
        </p:spPr>
        <p:txBody>
          <a:bodyPr wrap="square" rtlCol="0">
            <a:spAutoFit/>
          </a:bodyPr>
          <a:lstStyle/>
          <a:p>
            <a:r>
              <a:rPr lang="en-US" dirty="0"/>
              <a:t>Web server</a:t>
            </a:r>
          </a:p>
          <a:p>
            <a:r>
              <a:rPr lang="en-US" dirty="0"/>
              <a:t>of the bank</a:t>
            </a:r>
          </a:p>
        </p:txBody>
      </p:sp>
      <p:sp>
        <p:nvSpPr>
          <p:cNvPr id="14" name="TextBox 13"/>
          <p:cNvSpPr txBox="1"/>
          <p:nvPr/>
        </p:nvSpPr>
        <p:spPr>
          <a:xfrm>
            <a:off x="6640141" y="5956350"/>
            <a:ext cx="1711805" cy="646331"/>
          </a:xfrm>
          <a:prstGeom prst="rect">
            <a:avLst/>
          </a:prstGeom>
          <a:noFill/>
        </p:spPr>
        <p:txBody>
          <a:bodyPr wrap="square" rtlCol="0">
            <a:spAutoFit/>
          </a:bodyPr>
          <a:lstStyle/>
          <a:p>
            <a:r>
              <a:rPr lang="en-US" dirty="0"/>
              <a:t>Database (account info)</a:t>
            </a:r>
          </a:p>
        </p:txBody>
      </p:sp>
      <p:sp>
        <p:nvSpPr>
          <p:cNvPr id="16" name="TextBox 15"/>
          <p:cNvSpPr txBox="1"/>
          <p:nvPr/>
        </p:nvSpPr>
        <p:spPr>
          <a:xfrm>
            <a:off x="2415852" y="5494685"/>
            <a:ext cx="924926" cy="646331"/>
          </a:xfrm>
          <a:prstGeom prst="rect">
            <a:avLst/>
          </a:prstGeom>
          <a:noFill/>
        </p:spPr>
        <p:txBody>
          <a:bodyPr wrap="square" rtlCol="0">
            <a:spAutoFit/>
          </a:bodyPr>
          <a:lstStyle/>
          <a:p>
            <a:r>
              <a:rPr lang="en-US" dirty="0"/>
              <a:t>HTTP request</a:t>
            </a:r>
          </a:p>
        </p:txBody>
      </p:sp>
      <p:sp>
        <p:nvSpPr>
          <p:cNvPr id="20" name="Frame 19"/>
          <p:cNvSpPr/>
          <p:nvPr/>
        </p:nvSpPr>
        <p:spPr>
          <a:xfrm>
            <a:off x="5066387" y="4459253"/>
            <a:ext cx="358926" cy="345142"/>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5425313" y="4435063"/>
            <a:ext cx="1449512" cy="369332"/>
          </a:xfrm>
          <a:prstGeom prst="rect">
            <a:avLst/>
          </a:prstGeom>
          <a:noFill/>
        </p:spPr>
        <p:txBody>
          <a:bodyPr wrap="square" rtlCol="0">
            <a:spAutoFit/>
          </a:bodyPr>
          <a:lstStyle/>
          <a:p>
            <a:r>
              <a:rPr lang="en-US" dirty="0"/>
              <a:t>Data client</a:t>
            </a:r>
          </a:p>
        </p:txBody>
      </p:sp>
      <p:sp>
        <p:nvSpPr>
          <p:cNvPr id="22" name="Rectangle 21"/>
          <p:cNvSpPr/>
          <p:nvPr/>
        </p:nvSpPr>
        <p:spPr>
          <a:xfrm>
            <a:off x="4928337" y="4873425"/>
            <a:ext cx="676438" cy="28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5742825" y="4942455"/>
            <a:ext cx="662634" cy="3313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rot="10800000">
            <a:off x="5742824" y="5163346"/>
            <a:ext cx="662635" cy="37278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10800000">
            <a:off x="2208779" y="5097932"/>
            <a:ext cx="1311462"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2415852" y="4356547"/>
            <a:ext cx="924926" cy="646331"/>
          </a:xfrm>
          <a:prstGeom prst="rect">
            <a:avLst/>
          </a:prstGeom>
          <a:noFill/>
        </p:spPr>
        <p:txBody>
          <a:bodyPr wrap="square" rtlCol="0">
            <a:spAutoFit/>
          </a:bodyPr>
          <a:lstStyle/>
          <a:p>
            <a:r>
              <a:rPr lang="en-US" dirty="0"/>
              <a:t>HTTP reply</a:t>
            </a:r>
          </a:p>
        </p:txBody>
      </p:sp>
      <p:cxnSp>
        <p:nvCxnSpPr>
          <p:cNvPr id="39" name="Straight Arrow Connector 38"/>
          <p:cNvCxnSpPr/>
          <p:nvPr/>
        </p:nvCxnSpPr>
        <p:spPr>
          <a:xfrm rot="10800000" flipV="1">
            <a:off x="4334730" y="5097931"/>
            <a:ext cx="448659" cy="43820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897316" y="3713743"/>
            <a:ext cx="3285560" cy="400110"/>
          </a:xfrm>
          <a:prstGeom prst="rect">
            <a:avLst/>
          </a:prstGeom>
          <a:noFill/>
        </p:spPr>
        <p:txBody>
          <a:bodyPr wrap="square" rtlCol="0">
            <a:spAutoFit/>
          </a:bodyPr>
          <a:lstStyle/>
          <a:p>
            <a:r>
              <a:rPr lang="en-US" sz="2000" b="1" dirty="0"/>
              <a:t>Checking account balance: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We will learn</a:t>
            </a:r>
          </a:p>
        </p:txBody>
      </p:sp>
      <p:sp>
        <p:nvSpPr>
          <p:cNvPr id="3" name="Content Placeholder 2"/>
          <p:cNvSpPr>
            <a:spLocks noGrp="1"/>
          </p:cNvSpPr>
          <p:nvPr>
            <p:ph idx="1"/>
          </p:nvPr>
        </p:nvSpPr>
        <p:spPr/>
        <p:txBody>
          <a:bodyPr>
            <a:normAutofit fontScale="85000" lnSpcReduction="20000"/>
          </a:bodyPr>
          <a:lstStyle/>
          <a:p>
            <a:pPr>
              <a:buNone/>
            </a:pPr>
            <a:r>
              <a:rPr lang="en-US" dirty="0"/>
              <a:t>Before Mid-term</a:t>
            </a:r>
          </a:p>
          <a:p>
            <a:r>
              <a:rPr lang="en-US" dirty="0"/>
              <a:t>HTML</a:t>
            </a:r>
          </a:p>
          <a:p>
            <a:r>
              <a:rPr lang="en-US" dirty="0"/>
              <a:t>CSS</a:t>
            </a:r>
          </a:p>
          <a:p>
            <a:r>
              <a:rPr lang="en-US" dirty="0"/>
              <a:t>JavaScript</a:t>
            </a:r>
          </a:p>
          <a:p>
            <a:pPr>
              <a:buNone/>
            </a:pPr>
            <a:r>
              <a:rPr lang="en-US" dirty="0"/>
              <a:t>After Mid-term</a:t>
            </a:r>
          </a:p>
          <a:p>
            <a:r>
              <a:rPr lang="en-US" dirty="0" err="1"/>
              <a:t>PythonCGI</a:t>
            </a:r>
            <a:r>
              <a:rPr lang="en-US" dirty="0"/>
              <a:t> </a:t>
            </a:r>
          </a:p>
          <a:p>
            <a:r>
              <a:rPr lang="en-US" dirty="0"/>
              <a:t>PHP</a:t>
            </a:r>
          </a:p>
          <a:p>
            <a:r>
              <a:rPr lang="en-US" dirty="0" err="1"/>
              <a:t>MySQL</a:t>
            </a:r>
            <a:endParaRPr lang="en-US" dirty="0"/>
          </a:p>
          <a:p>
            <a:r>
              <a:rPr lang="en-US" dirty="0"/>
              <a:t>Ajax (if time allows)</a:t>
            </a:r>
          </a:p>
          <a:p>
            <a:r>
              <a:rPr lang="en-US" dirty="0"/>
              <a:t>Web frameworks</a:t>
            </a:r>
          </a:p>
          <a:p>
            <a:pPr marL="0" indent="0">
              <a:buNone/>
            </a:pPr>
            <a:endParaRPr lang="en-US" dirty="0"/>
          </a:p>
          <a:p>
            <a:pPr>
              <a:buNone/>
            </a:pPr>
            <a:endParaRPr lang="en-US" dirty="0"/>
          </a:p>
          <a:p>
            <a:pPr>
              <a:buNone/>
            </a:pP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Quiz</a:t>
            </a:r>
          </a:p>
        </p:txBody>
      </p:sp>
      <p:sp>
        <p:nvSpPr>
          <p:cNvPr id="3" name="Content Placeholder 2"/>
          <p:cNvSpPr>
            <a:spLocks noGrp="1"/>
          </p:cNvSpPr>
          <p:nvPr>
            <p:ph idx="1"/>
          </p:nvPr>
        </p:nvSpPr>
        <p:spPr/>
        <p:txBody>
          <a:bodyPr>
            <a:normAutofit lnSpcReduction="10000"/>
          </a:bodyPr>
          <a:lstStyle/>
          <a:p>
            <a:pPr>
              <a:buNone/>
            </a:pPr>
            <a:r>
              <a:rPr lang="en-US" dirty="0"/>
              <a:t>Which of the following process the request to return web content:</a:t>
            </a:r>
          </a:p>
          <a:p>
            <a:pPr>
              <a:buNone/>
            </a:pPr>
            <a:endParaRPr lang="en-US" dirty="0"/>
          </a:p>
          <a:p>
            <a:pPr marL="514350" indent="-514350">
              <a:buAutoNum type="arabicPeriod"/>
            </a:pPr>
            <a:r>
              <a:rPr lang="en-US" dirty="0"/>
              <a:t>A DNS server</a:t>
            </a:r>
          </a:p>
          <a:p>
            <a:pPr marL="514350" indent="-514350">
              <a:buAutoNum type="arabicPeriod"/>
            </a:pPr>
            <a:r>
              <a:rPr lang="en-US" dirty="0"/>
              <a:t>A Web server</a:t>
            </a:r>
          </a:p>
          <a:p>
            <a:pPr marL="514350" indent="-514350">
              <a:buAutoNum type="arabicPeriod"/>
            </a:pPr>
            <a:r>
              <a:rPr lang="en-US" dirty="0"/>
              <a:t>Your browser</a:t>
            </a:r>
          </a:p>
          <a:p>
            <a:pPr marL="514350" indent="-514350">
              <a:buAutoNum type="arabicPeriod"/>
            </a:pPr>
            <a:r>
              <a:rPr lang="en-US" dirty="0"/>
              <a:t>A particular web server</a:t>
            </a:r>
          </a:p>
          <a:p>
            <a:pPr marL="514350" indent="-514350">
              <a:buAutoNum type="arabicPeriod"/>
            </a:pPr>
            <a:r>
              <a:rPr lang="en-US" dirty="0"/>
              <a:t>All of above</a:t>
            </a:r>
          </a:p>
          <a:p>
            <a:pPr marL="514350" indent="-514350">
              <a:buNone/>
            </a:pP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Answer</a:t>
            </a:r>
          </a:p>
        </p:txBody>
      </p:sp>
      <p:sp>
        <p:nvSpPr>
          <p:cNvPr id="3" name="Content Placeholder 2"/>
          <p:cNvSpPr>
            <a:spLocks noGrp="1"/>
          </p:cNvSpPr>
          <p:nvPr>
            <p:ph idx="1"/>
          </p:nvPr>
        </p:nvSpPr>
        <p:spPr/>
        <p:txBody>
          <a:bodyPr>
            <a:normAutofit lnSpcReduction="10000"/>
          </a:bodyPr>
          <a:lstStyle/>
          <a:p>
            <a:pPr>
              <a:buNone/>
            </a:pPr>
            <a:r>
              <a:rPr lang="en-US" dirty="0"/>
              <a:t>Which of the following process the request to return web content:</a:t>
            </a:r>
          </a:p>
          <a:p>
            <a:pPr>
              <a:buNone/>
            </a:pPr>
            <a:endParaRPr lang="en-US" dirty="0"/>
          </a:p>
          <a:p>
            <a:pPr marL="514350" indent="-514350">
              <a:buAutoNum type="arabicPeriod"/>
            </a:pPr>
            <a:r>
              <a:rPr lang="en-US" dirty="0"/>
              <a:t>A DNS server</a:t>
            </a:r>
          </a:p>
          <a:p>
            <a:pPr marL="514350" indent="-514350">
              <a:buAutoNum type="arabicPeriod"/>
            </a:pPr>
            <a:r>
              <a:rPr lang="en-US" dirty="0"/>
              <a:t>A Web server</a:t>
            </a:r>
          </a:p>
          <a:p>
            <a:pPr marL="514350" indent="-514350">
              <a:buAutoNum type="arabicPeriod"/>
            </a:pPr>
            <a:r>
              <a:rPr lang="en-US" dirty="0"/>
              <a:t>Your browser</a:t>
            </a:r>
          </a:p>
          <a:p>
            <a:pPr marL="514350" indent="-514350">
              <a:buAutoNum type="arabicPeriod"/>
            </a:pPr>
            <a:r>
              <a:rPr lang="en-US" dirty="0">
                <a:solidFill>
                  <a:srgbClr val="FF0000"/>
                </a:solidFill>
              </a:rPr>
              <a:t>A particular web server</a:t>
            </a:r>
          </a:p>
          <a:p>
            <a:pPr marL="514350" indent="-514350">
              <a:buAutoNum type="arabicPeriod"/>
            </a:pPr>
            <a:r>
              <a:rPr lang="en-US" dirty="0"/>
              <a:t>All of above</a:t>
            </a:r>
          </a:p>
          <a:p>
            <a:pPr marL="514350" indent="-514350">
              <a:buNone/>
            </a:pPr>
            <a:endParaRPr lang="en-US" dirty="0"/>
          </a:p>
        </p:txBody>
      </p:sp>
    </p:spTree>
    <p:extLst>
      <p:ext uri="{BB962C8B-B14F-4D97-AF65-F5344CB8AC3E}">
        <p14:creationId xmlns:p14="http://schemas.microsoft.com/office/powerpoint/2010/main" val="36331068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Homework</a:t>
            </a:r>
          </a:p>
        </p:txBody>
      </p:sp>
      <p:sp>
        <p:nvSpPr>
          <p:cNvPr id="3" name="Content Placeholder 2"/>
          <p:cNvSpPr>
            <a:spLocks noGrp="1"/>
          </p:cNvSpPr>
          <p:nvPr>
            <p:ph idx="1"/>
          </p:nvPr>
        </p:nvSpPr>
        <p:spPr/>
        <p:txBody>
          <a:bodyPr>
            <a:normAutofit fontScale="77500" lnSpcReduction="20000"/>
          </a:bodyPr>
          <a:lstStyle/>
          <a:p>
            <a:pPr>
              <a:buNone/>
            </a:pPr>
            <a:r>
              <a:rPr lang="en-US" dirty="0"/>
              <a:t>Install one of the following editors:</a:t>
            </a:r>
          </a:p>
          <a:p>
            <a:pPr>
              <a:buNone/>
            </a:pPr>
            <a:r>
              <a:rPr lang="en-US" dirty="0">
                <a:hlinkClick r:id="rId2"/>
              </a:rPr>
              <a:t>http://brackets.io</a:t>
            </a:r>
            <a:endParaRPr lang="en-US" dirty="0"/>
          </a:p>
          <a:p>
            <a:pPr>
              <a:buNone/>
            </a:pPr>
            <a:endParaRPr lang="en-US" dirty="0"/>
          </a:p>
          <a:p>
            <a:pPr>
              <a:buNone/>
            </a:pPr>
            <a:r>
              <a:rPr lang="en-US" dirty="0"/>
              <a:t>Create an account and repository at GitHub and learn Git:</a:t>
            </a:r>
          </a:p>
          <a:p>
            <a:pPr>
              <a:buNone/>
            </a:pPr>
            <a:r>
              <a:rPr lang="en-US" dirty="0">
                <a:hlinkClick r:id="rId3"/>
              </a:rPr>
              <a:t>https://github.com</a:t>
            </a:r>
            <a:endParaRPr lang="en-US" dirty="0"/>
          </a:p>
          <a:p>
            <a:pPr>
              <a:buNone/>
            </a:pPr>
            <a:r>
              <a:rPr lang="en-US" dirty="0">
                <a:hlinkClick r:id="rId4"/>
              </a:rPr>
              <a:t>https://guides.github.com/introduction/git-handbook/</a:t>
            </a:r>
            <a:endParaRPr lang="en-US" dirty="0"/>
          </a:p>
          <a:p>
            <a:pPr>
              <a:buNone/>
            </a:pPr>
            <a:endParaRPr lang="en-US" dirty="0"/>
          </a:p>
          <a:p>
            <a:pPr>
              <a:buNone/>
            </a:pPr>
            <a:endParaRPr lang="en-US" dirty="0"/>
          </a:p>
          <a:p>
            <a:pPr>
              <a:buNone/>
            </a:pPr>
            <a:r>
              <a:rPr lang="en-US" dirty="0"/>
              <a:t>Please read about HTTP:</a:t>
            </a:r>
          </a:p>
          <a:p>
            <a:pPr>
              <a:buNone/>
            </a:pPr>
            <a:r>
              <a:rPr lang="en-US" dirty="0">
                <a:hlinkClick r:id="rId5"/>
              </a:rPr>
              <a:t>http://www.jmarshall.com/easy/http/#whatis</a:t>
            </a:r>
            <a:endParaRPr lang="en-US" dirty="0"/>
          </a:p>
          <a:p>
            <a:pPr>
              <a:buNone/>
            </a:pPr>
            <a:endParaRPr lang="en-US" dirty="0"/>
          </a:p>
          <a:p>
            <a:pPr>
              <a:buNone/>
            </a:pPr>
            <a:endParaRPr lang="en-US" dirty="0"/>
          </a:p>
          <a:p>
            <a:pPr>
              <a:buNone/>
            </a:pPr>
            <a:endParaRPr lang="en-US" dirty="0"/>
          </a:p>
          <a:p>
            <a:pPr>
              <a:buNone/>
            </a:pP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Further Readings</a:t>
            </a:r>
          </a:p>
        </p:txBody>
      </p:sp>
      <p:sp>
        <p:nvSpPr>
          <p:cNvPr id="3" name="Content Placeholder 2"/>
          <p:cNvSpPr>
            <a:spLocks noGrp="1"/>
          </p:cNvSpPr>
          <p:nvPr>
            <p:ph idx="1"/>
          </p:nvPr>
        </p:nvSpPr>
        <p:spPr/>
        <p:txBody>
          <a:bodyPr>
            <a:normAutofit/>
          </a:bodyPr>
          <a:lstStyle/>
          <a:p>
            <a:pPr>
              <a:buNone/>
            </a:pPr>
            <a:r>
              <a:rPr lang="en-US" sz="2200" dirty="0"/>
              <a:t>URL: </a:t>
            </a:r>
            <a:r>
              <a:rPr lang="en-US" sz="2200" dirty="0">
                <a:hlinkClick r:id="rId2"/>
              </a:rPr>
              <a:t>http://en.wikipedia.org/wiki/Uniform_resource_locator</a:t>
            </a:r>
            <a:endParaRPr lang="en-US" sz="2200" dirty="0"/>
          </a:p>
          <a:p>
            <a:pPr>
              <a:buNone/>
            </a:pPr>
            <a:endParaRPr lang="en-US" sz="2200" dirty="0"/>
          </a:p>
          <a:p>
            <a:pPr>
              <a:buNone/>
            </a:pPr>
            <a:r>
              <a:rPr lang="en-US" sz="2200" dirty="0"/>
              <a:t>HTTP Request:</a:t>
            </a:r>
          </a:p>
          <a:p>
            <a:pPr>
              <a:buNone/>
            </a:pPr>
            <a:r>
              <a:rPr lang="en-US" sz="2200" dirty="0">
                <a:hlinkClick r:id="rId3"/>
              </a:rPr>
              <a:t>http://djce.org.uk/dumprequest</a:t>
            </a:r>
            <a:endParaRPr lang="en-US" sz="2200" dirty="0"/>
          </a:p>
          <a:p>
            <a:pPr>
              <a:buNone/>
            </a:pPr>
            <a:endParaRPr lang="en-US" sz="2200" dirty="0"/>
          </a:p>
          <a:p>
            <a:pPr>
              <a:buNone/>
            </a:pPr>
            <a:r>
              <a:rPr lang="en-US" sz="2200" dirty="0"/>
              <a:t>HTTP Response:</a:t>
            </a:r>
          </a:p>
          <a:p>
            <a:pPr>
              <a:buNone/>
            </a:pPr>
            <a:r>
              <a:rPr lang="en-US" sz="2200" dirty="0">
                <a:hlinkClick r:id="rId4"/>
              </a:rPr>
              <a:t>http://</a:t>
            </a:r>
            <a:r>
              <a:rPr lang="en-US" sz="2200" dirty="0" err="1">
                <a:hlinkClick r:id="rId4"/>
              </a:rPr>
              <a:t>www.tcpipguide.com</a:t>
            </a:r>
            <a:r>
              <a:rPr lang="en-US" sz="2200" dirty="0">
                <a:hlinkClick r:id="rId4"/>
              </a:rPr>
              <a:t>/free/</a:t>
            </a:r>
            <a:r>
              <a:rPr lang="en-US" sz="2200" dirty="0" err="1">
                <a:hlinkClick r:id="rId4"/>
              </a:rPr>
              <a:t>t_HTTPResponseMessageFormat.htm</a:t>
            </a:r>
            <a:endParaRPr lang="en-US" sz="2200" dirty="0"/>
          </a:p>
          <a:p>
            <a:pPr>
              <a:buNone/>
            </a:pPr>
            <a:endParaRPr lang="en-US" dirty="0"/>
          </a:p>
          <a:p>
            <a:pPr>
              <a:buNone/>
            </a:pPr>
            <a:endParaRPr lang="en-US" dirty="0"/>
          </a:p>
          <a:p>
            <a:pPr>
              <a:buNone/>
            </a:pPr>
            <a:endParaRPr lang="en-US" dirty="0"/>
          </a:p>
        </p:txBody>
      </p:sp>
    </p:spTree>
    <p:extLst>
      <p:ext uri="{BB962C8B-B14F-4D97-AF65-F5344CB8AC3E}">
        <p14:creationId xmlns:p14="http://schemas.microsoft.com/office/powerpoint/2010/main" val="3675317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Client-Server Architecture</a:t>
            </a:r>
          </a:p>
        </p:txBody>
      </p:sp>
      <p:pic>
        <p:nvPicPr>
          <p:cNvPr id="4" name="Picture 3" descr="guestbook_clip_image002_0000.jpg"/>
          <p:cNvPicPr>
            <a:picLocks noChangeAspect="1"/>
          </p:cNvPicPr>
          <p:nvPr/>
        </p:nvPicPr>
        <p:blipFill>
          <a:blip r:embed="rId2"/>
          <a:stretch>
            <a:fillRect/>
          </a:stretch>
        </p:blipFill>
        <p:spPr>
          <a:xfrm>
            <a:off x="2005460" y="1794746"/>
            <a:ext cx="5338502" cy="3304787"/>
          </a:xfrm>
          <a:prstGeom prst="rect">
            <a:avLst/>
          </a:prstGeom>
        </p:spPr>
      </p:pic>
      <p:sp>
        <p:nvSpPr>
          <p:cNvPr id="6" name="TextBox 5"/>
          <p:cNvSpPr txBox="1"/>
          <p:nvPr/>
        </p:nvSpPr>
        <p:spPr>
          <a:xfrm>
            <a:off x="4735070" y="5991690"/>
            <a:ext cx="3951730" cy="646331"/>
          </a:xfrm>
          <a:prstGeom prst="rect">
            <a:avLst/>
          </a:prstGeom>
          <a:noFill/>
        </p:spPr>
        <p:txBody>
          <a:bodyPr wrap="square" rtlCol="0">
            <a:spAutoFit/>
          </a:bodyPr>
          <a:lstStyle/>
          <a:p>
            <a:r>
              <a:rPr lang="en-US" dirty="0"/>
              <a:t>http://www2.sans.org/security-resources/malwarefaq/guestbook.php</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a:t>
            </a:r>
          </a:p>
        </p:txBody>
      </p:sp>
      <p:sp>
        <p:nvSpPr>
          <p:cNvPr id="3" name="Content Placeholder 2"/>
          <p:cNvSpPr>
            <a:spLocks noGrp="1"/>
          </p:cNvSpPr>
          <p:nvPr>
            <p:ph idx="1"/>
          </p:nvPr>
        </p:nvSpPr>
        <p:spPr>
          <a:xfrm>
            <a:off x="457200" y="1617133"/>
            <a:ext cx="8229600" cy="4525963"/>
          </a:xfrm>
        </p:spPr>
        <p:txBody>
          <a:bodyPr>
            <a:normAutofit fontScale="85000" lnSpcReduction="20000"/>
          </a:bodyPr>
          <a:lstStyle/>
          <a:p>
            <a:r>
              <a:rPr lang="en-US" dirty="0"/>
              <a:t>URL: Uniform Resource Locator</a:t>
            </a:r>
          </a:p>
          <a:p>
            <a:pPr>
              <a:buNone/>
            </a:pPr>
            <a:r>
              <a:rPr lang="en-US" dirty="0">
                <a:solidFill>
                  <a:srgbClr val="0000FF"/>
                </a:solidFill>
              </a:rPr>
              <a:t>http://</a:t>
            </a:r>
            <a:r>
              <a:rPr lang="en-US" dirty="0" err="1">
                <a:solidFill>
                  <a:srgbClr val="FF0000"/>
                </a:solidFill>
              </a:rPr>
              <a:t>www.nytimes.com</a:t>
            </a:r>
            <a:r>
              <a:rPr lang="en-US" dirty="0" err="1">
                <a:solidFill>
                  <a:srgbClr val="660066"/>
                </a:solidFill>
              </a:rPr>
              <a:t>/pages/world/index.html</a:t>
            </a:r>
            <a:endParaRPr lang="en-US" dirty="0">
              <a:solidFill>
                <a:srgbClr val="660066"/>
              </a:solidFill>
            </a:endParaRPr>
          </a:p>
          <a:p>
            <a:endParaRPr lang="en-US" dirty="0"/>
          </a:p>
          <a:p>
            <a:pPr>
              <a:buNone/>
            </a:pPr>
            <a:endParaRPr lang="en-US" dirty="0"/>
          </a:p>
          <a:p>
            <a:endParaRPr lang="en-US" dirty="0"/>
          </a:p>
          <a:p>
            <a:r>
              <a:rPr lang="en-US" dirty="0"/>
              <a:t>Query parameters </a:t>
            </a:r>
          </a:p>
          <a:p>
            <a:pPr>
              <a:buNone/>
            </a:pPr>
            <a:r>
              <a:rPr lang="en-US" dirty="0"/>
              <a:t>    </a:t>
            </a:r>
            <a:r>
              <a:rPr lang="en-US" sz="2353" dirty="0"/>
              <a:t>http://</a:t>
            </a:r>
            <a:r>
              <a:rPr lang="en-US" sz="2353" dirty="0" err="1"/>
              <a:t>www.nytimes.com/pages/world/index.html</a:t>
            </a:r>
            <a:r>
              <a:rPr lang="en-US" sz="2353" dirty="0" err="1">
                <a:solidFill>
                  <a:srgbClr val="008000"/>
                </a:solidFill>
              </a:rPr>
              <a:t>?module</a:t>
            </a:r>
            <a:r>
              <a:rPr lang="en-US" sz="2353" dirty="0">
                <a:solidFill>
                  <a:srgbClr val="008000"/>
                </a:solidFill>
              </a:rPr>
              <a:t>=</a:t>
            </a:r>
            <a:r>
              <a:rPr lang="en-US" sz="2353" dirty="0" err="1">
                <a:solidFill>
                  <a:srgbClr val="008000"/>
                </a:solidFill>
              </a:rPr>
              <a:t>HPMiniNav&amp;contentCollection</a:t>
            </a:r>
            <a:r>
              <a:rPr lang="en-US" sz="2353" dirty="0">
                <a:solidFill>
                  <a:srgbClr val="008000"/>
                </a:solidFill>
              </a:rPr>
              <a:t>=</a:t>
            </a:r>
            <a:r>
              <a:rPr lang="en-US" sz="2353" dirty="0" err="1">
                <a:solidFill>
                  <a:srgbClr val="008000"/>
                </a:solidFill>
              </a:rPr>
              <a:t>World&amp;pgtype</a:t>
            </a:r>
            <a:r>
              <a:rPr lang="en-US" sz="2353" dirty="0">
                <a:solidFill>
                  <a:srgbClr val="008000"/>
                </a:solidFill>
              </a:rPr>
              <a:t>=</a:t>
            </a:r>
            <a:r>
              <a:rPr lang="en-US" sz="2353" dirty="0" err="1">
                <a:solidFill>
                  <a:srgbClr val="008000"/>
                </a:solidFill>
              </a:rPr>
              <a:t>Homepage&amp;region</a:t>
            </a:r>
            <a:r>
              <a:rPr lang="en-US" sz="2353" dirty="0">
                <a:solidFill>
                  <a:srgbClr val="008000"/>
                </a:solidFill>
              </a:rPr>
              <a:t>=</a:t>
            </a:r>
            <a:r>
              <a:rPr lang="en-US" sz="2353" dirty="0" err="1">
                <a:solidFill>
                  <a:srgbClr val="008000"/>
                </a:solidFill>
              </a:rPr>
              <a:t>TopBar&amp;action</a:t>
            </a:r>
            <a:r>
              <a:rPr lang="en-US" sz="2353" dirty="0">
                <a:solidFill>
                  <a:srgbClr val="008000"/>
                </a:solidFill>
              </a:rPr>
              <a:t>=</a:t>
            </a:r>
            <a:r>
              <a:rPr lang="en-US" sz="2353" dirty="0" err="1">
                <a:solidFill>
                  <a:srgbClr val="008000"/>
                </a:solidFill>
              </a:rPr>
              <a:t>click&amp;t</a:t>
            </a:r>
            <a:r>
              <a:rPr lang="en-US" sz="2353" dirty="0">
                <a:solidFill>
                  <a:srgbClr val="008000"/>
                </a:solidFill>
              </a:rPr>
              <a:t>=qry69</a:t>
            </a:r>
          </a:p>
          <a:p>
            <a:pPr>
              <a:buNone/>
            </a:pPr>
            <a:endParaRPr lang="en-US" sz="2353" dirty="0">
              <a:solidFill>
                <a:srgbClr val="008000"/>
              </a:solidFill>
            </a:endParaRPr>
          </a:p>
          <a:p>
            <a:pPr>
              <a:buNone/>
            </a:pPr>
            <a:r>
              <a:rPr lang="en-US" sz="2353" dirty="0"/>
              <a:t>    </a:t>
            </a:r>
          </a:p>
        </p:txBody>
      </p:sp>
      <p:cxnSp>
        <p:nvCxnSpPr>
          <p:cNvPr id="9" name="Straight Arrow Connector 8"/>
          <p:cNvCxnSpPr/>
          <p:nvPr/>
        </p:nvCxnSpPr>
        <p:spPr>
          <a:xfrm rot="5400000" flipH="1" flipV="1">
            <a:off x="683322" y="3002746"/>
            <a:ext cx="579841" cy="1380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57200" y="3451430"/>
            <a:ext cx="1711803" cy="369332"/>
          </a:xfrm>
          <a:prstGeom prst="rect">
            <a:avLst/>
          </a:prstGeom>
          <a:noFill/>
        </p:spPr>
        <p:txBody>
          <a:bodyPr wrap="square" rtlCol="0">
            <a:spAutoFit/>
          </a:bodyPr>
          <a:lstStyle/>
          <a:p>
            <a:r>
              <a:rPr lang="en-US" dirty="0"/>
              <a:t>Protocol</a:t>
            </a:r>
          </a:p>
        </p:txBody>
      </p:sp>
      <p:cxnSp>
        <p:nvCxnSpPr>
          <p:cNvPr id="11" name="Straight Arrow Connector 10"/>
          <p:cNvCxnSpPr/>
          <p:nvPr/>
        </p:nvCxnSpPr>
        <p:spPr>
          <a:xfrm rot="5400000" flipH="1" flipV="1">
            <a:off x="3126784" y="3016552"/>
            <a:ext cx="579841" cy="1380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119899" y="3451430"/>
            <a:ext cx="1711803" cy="646331"/>
          </a:xfrm>
          <a:prstGeom prst="rect">
            <a:avLst/>
          </a:prstGeom>
          <a:noFill/>
        </p:spPr>
        <p:txBody>
          <a:bodyPr wrap="square" rtlCol="0">
            <a:spAutoFit/>
          </a:bodyPr>
          <a:lstStyle/>
          <a:p>
            <a:r>
              <a:rPr lang="en-US" dirty="0"/>
              <a:t>Host</a:t>
            </a:r>
          </a:p>
          <a:p>
            <a:endParaRPr lang="en-US" dirty="0"/>
          </a:p>
        </p:txBody>
      </p:sp>
      <p:cxnSp>
        <p:nvCxnSpPr>
          <p:cNvPr id="13" name="Straight Arrow Connector 12"/>
          <p:cNvCxnSpPr/>
          <p:nvPr/>
        </p:nvCxnSpPr>
        <p:spPr>
          <a:xfrm rot="5400000" flipH="1" flipV="1">
            <a:off x="4548684" y="3002746"/>
            <a:ext cx="579841" cy="1380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500935" y="3419164"/>
            <a:ext cx="1711803" cy="369332"/>
          </a:xfrm>
          <a:prstGeom prst="rect">
            <a:avLst/>
          </a:prstGeom>
          <a:noFill/>
        </p:spPr>
        <p:txBody>
          <a:bodyPr wrap="square" rtlCol="0">
            <a:spAutoFit/>
          </a:bodyPr>
          <a:lstStyle/>
          <a:p>
            <a:r>
              <a:rPr lang="en-US" dirty="0"/>
              <a:t>Path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a:xfrm>
            <a:off x="457200" y="1600200"/>
            <a:ext cx="8229600" cy="4888497"/>
          </a:xfrm>
        </p:spPr>
        <p:txBody>
          <a:bodyPr>
            <a:normAutofit lnSpcReduction="10000"/>
          </a:bodyPr>
          <a:lstStyle/>
          <a:p>
            <a:pPr>
              <a:buNone/>
            </a:pPr>
            <a:r>
              <a:rPr lang="en-US" dirty="0"/>
              <a:t>Given the following URL, identify different components of the URL</a:t>
            </a:r>
          </a:p>
          <a:p>
            <a:pPr>
              <a:buNone/>
            </a:pPr>
            <a:r>
              <a:rPr lang="en-US" dirty="0">
                <a:hlinkClick r:id="rId2"/>
              </a:rPr>
              <a:t>http://www.lumosity.com/landing_pages/431?gclid=CI2Wntii8LsCFUpnOgodR1UA5A</a:t>
            </a:r>
            <a:endParaRPr lang="en-US" dirty="0"/>
          </a:p>
          <a:p>
            <a:pPr>
              <a:buNone/>
            </a:pPr>
            <a:endParaRPr lang="en-US" dirty="0"/>
          </a:p>
          <a:p>
            <a:pPr marL="514350" indent="-514350">
              <a:buAutoNum type="arabicPeriod"/>
            </a:pPr>
            <a:r>
              <a:rPr lang="en-US" dirty="0"/>
              <a:t>Protocol</a:t>
            </a:r>
          </a:p>
          <a:p>
            <a:pPr marL="514350" indent="-514350">
              <a:buAutoNum type="arabicPeriod"/>
            </a:pPr>
            <a:r>
              <a:rPr lang="en-US" dirty="0"/>
              <a:t>Host</a:t>
            </a:r>
          </a:p>
          <a:p>
            <a:pPr marL="514350" indent="-514350">
              <a:buAutoNum type="arabicPeriod"/>
            </a:pPr>
            <a:r>
              <a:rPr lang="en-US" dirty="0"/>
              <a:t>Path</a:t>
            </a:r>
          </a:p>
          <a:p>
            <a:pPr marL="514350" indent="-514350">
              <a:buAutoNum type="arabicPeriod"/>
            </a:pPr>
            <a:r>
              <a:rPr lang="en-US" dirty="0"/>
              <a:t>Query</a:t>
            </a:r>
          </a:p>
          <a:p>
            <a:pPr marL="514350" indent="-514350">
              <a:buAutoNum type="arabicPeriod"/>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74638"/>
            <a:ext cx="8229600" cy="1143000"/>
          </a:xfrm>
        </p:spPr>
        <p:txBody>
          <a:bodyPr>
            <a:normAutofit/>
          </a:bodyPr>
          <a:lstStyle/>
          <a:p>
            <a:r>
              <a:rPr lang="en-US" dirty="0"/>
              <a:t>My research: vision and graphics </a:t>
            </a:r>
          </a:p>
        </p:txBody>
      </p:sp>
      <p:sp>
        <p:nvSpPr>
          <p:cNvPr id="8" name="TextBox 7"/>
          <p:cNvSpPr txBox="1"/>
          <p:nvPr/>
        </p:nvSpPr>
        <p:spPr>
          <a:xfrm>
            <a:off x="457200" y="1242867"/>
            <a:ext cx="4845968" cy="369332"/>
          </a:xfrm>
          <a:prstGeom prst="rect">
            <a:avLst/>
          </a:prstGeom>
          <a:noFill/>
        </p:spPr>
        <p:txBody>
          <a:bodyPr wrap="square" rtlCol="0">
            <a:spAutoFit/>
          </a:bodyPr>
          <a:lstStyle/>
          <a:p>
            <a:r>
              <a:rPr lang="en-US" dirty="0"/>
              <a:t>Machine Inference of material properties of cloth </a:t>
            </a:r>
          </a:p>
        </p:txBody>
      </p:sp>
      <p:sp>
        <p:nvSpPr>
          <p:cNvPr id="9" name="TextBox 8"/>
          <p:cNvSpPr txBox="1"/>
          <p:nvPr/>
        </p:nvSpPr>
        <p:spPr>
          <a:xfrm>
            <a:off x="5275150" y="1208432"/>
            <a:ext cx="4281989" cy="646331"/>
          </a:xfrm>
          <a:prstGeom prst="rect">
            <a:avLst/>
          </a:prstGeom>
          <a:noFill/>
        </p:spPr>
        <p:txBody>
          <a:bodyPr wrap="square" rtlCol="0">
            <a:spAutoFit/>
          </a:bodyPr>
          <a:lstStyle/>
          <a:p>
            <a:r>
              <a:rPr lang="en-US" dirty="0"/>
              <a:t>Rendering and perception of translucent</a:t>
            </a:r>
          </a:p>
          <a:p>
            <a:r>
              <a:rPr lang="en-US" dirty="0"/>
              <a:t>materials</a:t>
            </a:r>
          </a:p>
        </p:txBody>
      </p:sp>
      <p:sp>
        <p:nvSpPr>
          <p:cNvPr id="10" name="TextBox 9"/>
          <p:cNvSpPr txBox="1"/>
          <p:nvPr/>
        </p:nvSpPr>
        <p:spPr>
          <a:xfrm>
            <a:off x="457200" y="3943787"/>
            <a:ext cx="4281989" cy="369332"/>
          </a:xfrm>
          <a:prstGeom prst="rect">
            <a:avLst/>
          </a:prstGeom>
          <a:noFill/>
        </p:spPr>
        <p:txBody>
          <a:bodyPr wrap="square" rtlCol="0">
            <a:spAutoFit/>
          </a:bodyPr>
          <a:lstStyle/>
          <a:p>
            <a:r>
              <a:rPr lang="en-US" dirty="0"/>
              <a:t>Visual and tactile material categorization</a:t>
            </a:r>
          </a:p>
        </p:txBody>
      </p:sp>
      <p:sp>
        <p:nvSpPr>
          <p:cNvPr id="11" name="TextBox 10"/>
          <p:cNvSpPr txBox="1"/>
          <p:nvPr/>
        </p:nvSpPr>
        <p:spPr>
          <a:xfrm>
            <a:off x="5303168" y="3943787"/>
            <a:ext cx="4281989" cy="369332"/>
          </a:xfrm>
          <a:prstGeom prst="rect">
            <a:avLst/>
          </a:prstGeom>
          <a:noFill/>
        </p:spPr>
        <p:txBody>
          <a:bodyPr wrap="square" rtlCol="0">
            <a:spAutoFit/>
          </a:bodyPr>
          <a:lstStyle/>
          <a:p>
            <a:r>
              <a:rPr lang="en-US" dirty="0"/>
              <a:t>Tactile perception  in VR</a:t>
            </a:r>
          </a:p>
        </p:txBody>
      </p:sp>
      <p:pic>
        <p:nvPicPr>
          <p:cNvPr id="4" name="Picture 3" descr="Screen Shot 2017-09-05 at 10.16.51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3161" y="4313119"/>
            <a:ext cx="2926982" cy="1943389"/>
          </a:xfrm>
          <a:prstGeom prst="rect">
            <a:avLst/>
          </a:prstGeom>
        </p:spPr>
      </p:pic>
      <p:pic>
        <p:nvPicPr>
          <p:cNvPr id="13" name="Picture 12" descr="teaser_hd.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75150" y="1854763"/>
            <a:ext cx="3411650" cy="1919053"/>
          </a:xfrm>
          <a:prstGeom prst="rect">
            <a:avLst/>
          </a:prstGeom>
        </p:spPr>
      </p:pic>
      <p:pic>
        <p:nvPicPr>
          <p:cNvPr id="12" name="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5275150" y="4482452"/>
            <a:ext cx="3529193" cy="1602842"/>
          </a:xfrm>
          <a:prstGeom prst="rect">
            <a:avLst/>
          </a:prstGeom>
        </p:spPr>
      </p:pic>
      <p:pic>
        <p:nvPicPr>
          <p:cNvPr id="15" name="Felt_b10_m1.3_dx_1.4168_dy_-0.0461998823529">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2761595" y="1889197"/>
            <a:ext cx="2317096" cy="1303367"/>
          </a:xfrm>
          <a:prstGeom prst="rect">
            <a:avLst/>
          </a:prstGeom>
        </p:spPr>
      </p:pic>
      <p:pic>
        <p:nvPicPr>
          <p:cNvPr id="16" name="Bro_b1_m0.7_dx_2.722712_dy_1.221730001-0300">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227082" y="1889198"/>
            <a:ext cx="2317097" cy="1303367"/>
          </a:xfrm>
          <a:prstGeom prst="rect">
            <a:avLst/>
          </a:prstGeom>
        </p:spPr>
      </p:pic>
    </p:spTree>
    <p:extLst>
      <p:ext uri="{BB962C8B-B14F-4D97-AF65-F5344CB8AC3E}">
        <p14:creationId xmlns:p14="http://schemas.microsoft.com/office/powerpoint/2010/main" val="184711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0279" fill="hold"/>
                                        <p:tgtEl>
                                          <p:spTgt spid="12"/>
                                        </p:tgtEl>
                                      </p:cBhvr>
                                    </p:cmd>
                                  </p:childTnLst>
                                </p:cTn>
                              </p:par>
                              <p:par>
                                <p:cTn id="9" presetID="1" presetClass="mediacall" presetSubtype="0" fill="hold" nodeType="withEffect">
                                  <p:stCondLst>
                                    <p:cond delay="0"/>
                                  </p:stCondLst>
                                  <p:childTnLst>
                                    <p:cmd type="call" cmd="playFrom(0.0)">
                                      <p:cBhvr>
                                        <p:cTn id="10" dur="12500" fill="hold"/>
                                        <p:tgtEl>
                                          <p:spTgt spid="15"/>
                                        </p:tgtEl>
                                      </p:cBhvr>
                                    </p:cmd>
                                  </p:childTnLst>
                                </p:cTn>
                              </p:par>
                              <p:par>
                                <p:cTn id="11" presetID="1" presetClass="mediacall" presetSubtype="0" fill="hold" nodeType="withEffect">
                                  <p:stCondLst>
                                    <p:cond delay="0"/>
                                  </p:stCondLst>
                                  <p:childTnLst>
                                    <p:cmd type="call" cmd="playFrom(0.0)">
                                      <p:cBhvr>
                                        <p:cTn id="12" dur="125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2"/>
                                        </p:tgtEl>
                                      </p:cBhvr>
                                    </p:cmd>
                                  </p:childTnLst>
                                </p:cTn>
                              </p:par>
                            </p:childTnLst>
                          </p:cTn>
                        </p:par>
                      </p:childTnLst>
                    </p:cTn>
                  </p:par>
                </p:childTnLst>
              </p:cTn>
              <p:nextCondLst>
                <p:cond evt="onClick" delay="0">
                  <p:tgtEl>
                    <p:spTgt spid="12"/>
                  </p:tgtEl>
                </p:cond>
              </p:nextCondLst>
            </p:seq>
            <p:video>
              <p:cMediaNode vol="80000">
                <p:cTn id="18" repeatCount="indefinite" fill="hold" display="0">
                  <p:stCondLst>
                    <p:cond delay="indefinite"/>
                  </p:stCondLst>
                </p:cTn>
                <p:tgtEl>
                  <p:spTgt spid="12"/>
                </p:tgtEl>
              </p:cMediaNode>
            </p:video>
            <p:seq concurrent="1" nextAc="seek">
              <p:cTn id="19" restart="whenNotActive" fill="hold" evtFilter="cancelBubble" nodeType="interactiveSeq">
                <p:stCondLst>
                  <p:cond evt="onClick" delay="0">
                    <p:tgtEl>
                      <p:spTgt spid="15"/>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5"/>
                                        </p:tgtEl>
                                      </p:cBhvr>
                                    </p:cmd>
                                  </p:childTnLst>
                                </p:cTn>
                              </p:par>
                            </p:childTnLst>
                          </p:cTn>
                        </p:par>
                      </p:childTnLst>
                    </p:cTn>
                  </p:par>
                </p:childTnLst>
              </p:cTn>
              <p:nextCondLst>
                <p:cond evt="onClick" delay="0">
                  <p:tgtEl>
                    <p:spTgt spid="15"/>
                  </p:tgtEl>
                </p:cond>
              </p:nextCondLst>
            </p:seq>
            <p:seq concurrent="1" nextAc="seek">
              <p:cTn id="24" restart="whenNotActive" fill="hold" evtFilter="cancelBubble" nodeType="interactiveSeq">
                <p:stCondLst>
                  <p:cond evt="onClick" delay="0">
                    <p:tgtEl>
                      <p:spTgt spid="16"/>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16"/>
                                        </p:tgtEl>
                                      </p:cBhvr>
                                    </p:cmd>
                                  </p:childTnLst>
                                </p:cTn>
                              </p:par>
                            </p:childTnLst>
                          </p:cTn>
                        </p:par>
                      </p:childTnLst>
                    </p:cTn>
                  </p:par>
                </p:childTnLst>
              </p:cTn>
              <p:nextCondLst>
                <p:cond evt="onClick" delay="0">
                  <p:tgtEl>
                    <p:spTgt spid="16"/>
                  </p:tgtEl>
                </p:cond>
              </p:nextCondLst>
            </p:seq>
            <p:video>
              <p:cMediaNode vol="80000">
                <p:cTn id="29" repeatCount="indefinite" fill="remove" display="0">
                  <p:stCondLst>
                    <p:cond delay="indefinite"/>
                  </p:stCondLst>
                </p:cTn>
                <p:tgtEl>
                  <p:spTgt spid="15"/>
                </p:tgtEl>
              </p:cMediaNode>
            </p:video>
            <p:video>
              <p:cMediaNode vol="80000">
                <p:cTn id="30" repeatCount="indefinite" fill="remove" display="0">
                  <p:stCondLst>
                    <p:cond delay="indefinite"/>
                  </p:stCondLst>
                </p:cTn>
                <p:tgtEl>
                  <p:spTgt spid="16"/>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pPr>
              <a:buNone/>
            </a:pPr>
            <a:r>
              <a:rPr lang="en-US" dirty="0"/>
              <a:t>Given the protocol https, the host </a:t>
            </a:r>
            <a:r>
              <a:rPr lang="en-US" dirty="0">
                <a:hlinkClick r:id="rId2"/>
              </a:rPr>
              <a:t>www.washingtonpost.com</a:t>
            </a:r>
            <a:r>
              <a:rPr lang="en-US" dirty="0"/>
              <a:t>, the path /politics/</a:t>
            </a:r>
          </a:p>
          <a:p>
            <a:pPr>
              <a:buNone/>
            </a:pPr>
            <a:endParaRPr lang="en-US" dirty="0"/>
          </a:p>
          <a:p>
            <a:pPr>
              <a:buNone/>
            </a:pPr>
            <a:r>
              <a:rPr lang="en-US" dirty="0"/>
              <a:t>What is the URL?</a:t>
            </a:r>
          </a:p>
          <a:p>
            <a:pPr>
              <a:buNone/>
            </a:pP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HTTP: how browser talks to the server</a:t>
            </a:r>
          </a:p>
        </p:txBody>
      </p:sp>
      <p:sp>
        <p:nvSpPr>
          <p:cNvPr id="3" name="Content Placeholder 2"/>
          <p:cNvSpPr>
            <a:spLocks noGrp="1"/>
          </p:cNvSpPr>
          <p:nvPr>
            <p:ph idx="1"/>
          </p:nvPr>
        </p:nvSpPr>
        <p:spPr/>
        <p:txBody>
          <a:bodyPr/>
          <a:lstStyle/>
          <a:p>
            <a:r>
              <a:rPr lang="en-US" dirty="0" err="1"/>
              <a:t>HyperText</a:t>
            </a:r>
            <a:r>
              <a:rPr lang="en-US" dirty="0"/>
              <a:t> Transfer Protocol</a:t>
            </a:r>
          </a:p>
          <a:p>
            <a:r>
              <a:rPr lang="en-US" dirty="0"/>
              <a:t>HTTP Request methods: Post and Get</a:t>
            </a:r>
          </a:p>
          <a:p>
            <a:r>
              <a:rPr lang="en-US" dirty="0"/>
              <a:t>Get: get a document from the server</a:t>
            </a:r>
          </a:p>
          <a:p>
            <a:pPr>
              <a:buNone/>
            </a:pPr>
            <a:r>
              <a:rPr lang="en-US" dirty="0"/>
              <a:t>    http://</a:t>
            </a:r>
            <a:r>
              <a:rPr lang="en-US" dirty="0" err="1"/>
              <a:t>www.example.com/foo</a:t>
            </a:r>
            <a:endParaRPr lang="en-US" dirty="0"/>
          </a:p>
          <a:p>
            <a:pPr>
              <a:buNone/>
            </a:pPr>
            <a:r>
              <a:rPr lang="en-US" dirty="0"/>
              <a:t>    Get/ </a:t>
            </a:r>
            <a:r>
              <a:rPr lang="en-US" dirty="0" err="1"/>
              <a:t>foo</a:t>
            </a:r>
            <a:r>
              <a:rPr lang="en-US" dirty="0"/>
              <a:t>  HTTP/1.1 </a:t>
            </a:r>
          </a:p>
          <a:p>
            <a:pPr>
              <a:buNone/>
            </a:pPr>
            <a:r>
              <a:rPr lang="en-US" dirty="0"/>
              <a:t>    Method, Path, Version</a:t>
            </a:r>
          </a:p>
          <a:p>
            <a:pPr>
              <a:buNone/>
            </a:pP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HTTP: Get method</a:t>
            </a:r>
          </a:p>
        </p:txBody>
      </p:sp>
      <p:sp>
        <p:nvSpPr>
          <p:cNvPr id="3" name="Content Placeholder 2"/>
          <p:cNvSpPr>
            <a:spLocks noGrp="1"/>
          </p:cNvSpPr>
          <p:nvPr>
            <p:ph idx="1"/>
          </p:nvPr>
        </p:nvSpPr>
        <p:spPr/>
        <p:txBody>
          <a:bodyPr/>
          <a:lstStyle/>
          <a:p>
            <a:r>
              <a:rPr lang="en-US" dirty="0"/>
              <a:t>Example: Amazon  search for French Press returns the following URL. What is the request line to GET this URL using HTTP/1.1?</a:t>
            </a:r>
          </a:p>
          <a:p>
            <a:pPr>
              <a:buNone/>
            </a:pPr>
            <a:endParaRPr lang="en-US" dirty="0"/>
          </a:p>
          <a:p>
            <a:pPr>
              <a:buNone/>
            </a:pPr>
            <a:r>
              <a:rPr lang="en-US" dirty="0">
                <a:hlinkClick r:id="rId3"/>
              </a:rPr>
              <a:t>http://www.amazon.com/s/ref=nb_sb_noss_2?url=search-alias%3Daps&amp;field-keywords=frensh%20press</a:t>
            </a:r>
            <a:endParaRPr lang="en-US" dirty="0"/>
          </a:p>
          <a:p>
            <a:pPr>
              <a:buNone/>
            </a:pPr>
            <a:endParaRPr lang="en-US" dirty="0"/>
          </a:p>
          <a:p>
            <a:pPr>
              <a:buNone/>
            </a:pP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HTTP Responses</a:t>
            </a:r>
          </a:p>
        </p:txBody>
      </p:sp>
      <p:sp>
        <p:nvSpPr>
          <p:cNvPr id="3" name="Content Placeholder 2"/>
          <p:cNvSpPr>
            <a:spLocks noGrp="1"/>
          </p:cNvSpPr>
          <p:nvPr>
            <p:ph idx="1"/>
          </p:nvPr>
        </p:nvSpPr>
        <p:spPr/>
        <p:txBody>
          <a:bodyPr/>
          <a:lstStyle/>
          <a:p>
            <a:r>
              <a:rPr lang="en-US" dirty="0"/>
              <a:t>Example: Amazon  search for French Press returns the following URL. What is the request line to GET this URL using HTTP/1.1?</a:t>
            </a:r>
          </a:p>
          <a:p>
            <a:pPr>
              <a:buNone/>
            </a:pPr>
            <a:endParaRPr lang="en-US" dirty="0"/>
          </a:p>
          <a:p>
            <a:pPr>
              <a:buNone/>
            </a:pPr>
            <a:r>
              <a:rPr lang="en-US" dirty="0">
                <a:hlinkClick r:id="rId3"/>
              </a:rPr>
              <a:t>http://www.amazon.com/s/ref=nb_sb_noss_2?url=search-alias%3Daps&amp;field-keywords=frensh%20press</a:t>
            </a:r>
            <a:endParaRPr lang="en-US" dirty="0"/>
          </a:p>
          <a:p>
            <a:pPr>
              <a:buNone/>
            </a:pPr>
            <a:endParaRPr lang="en-US" dirty="0"/>
          </a:p>
          <a:p>
            <a:pPr>
              <a:buNone/>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90"/>
                </a:solidFill>
              </a:rPr>
              <a:t>This class is about</a:t>
            </a:r>
            <a:endParaRPr lang="en-US" dirty="0"/>
          </a:p>
        </p:txBody>
      </p:sp>
      <p:sp>
        <p:nvSpPr>
          <p:cNvPr id="3" name="Content Placeholder 2"/>
          <p:cNvSpPr>
            <a:spLocks noGrp="1"/>
          </p:cNvSpPr>
          <p:nvPr>
            <p:ph idx="1"/>
          </p:nvPr>
        </p:nvSpPr>
        <p:spPr/>
        <p:txBody>
          <a:bodyPr/>
          <a:lstStyle/>
          <a:p>
            <a:r>
              <a:rPr lang="en-US" dirty="0">
                <a:latin typeface="Garamond"/>
                <a:cs typeface="Garamond"/>
              </a:rPr>
              <a:t>Foundation of The Internet.</a:t>
            </a:r>
          </a:p>
          <a:p>
            <a:r>
              <a:rPr lang="en-US" dirty="0">
                <a:latin typeface="Garamond"/>
                <a:cs typeface="Garamond"/>
              </a:rPr>
              <a:t>How the Internet works</a:t>
            </a:r>
          </a:p>
          <a:p>
            <a:r>
              <a:rPr lang="en-US" dirty="0">
                <a:latin typeface="Garamond"/>
                <a:cs typeface="Garamond"/>
              </a:rPr>
              <a:t>How to make web pages that is interactive.</a:t>
            </a:r>
          </a:p>
          <a:p>
            <a:r>
              <a:rPr lang="en-US" dirty="0">
                <a:latin typeface="Garamond"/>
                <a:cs typeface="Garamond"/>
              </a:rPr>
              <a:t>How web page works.</a:t>
            </a:r>
          </a:p>
          <a:p>
            <a:endParaRPr lang="en-US" dirty="0"/>
          </a:p>
        </p:txBody>
      </p:sp>
    </p:spTree>
    <p:extLst>
      <p:ext uri="{BB962C8B-B14F-4D97-AF65-F5344CB8AC3E}">
        <p14:creationId xmlns:p14="http://schemas.microsoft.com/office/powerpoint/2010/main" val="21164650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7106</TotalTime>
  <Words>3527</Words>
  <Application>Microsoft Macintosh PowerPoint</Application>
  <PresentationFormat>On-screen Show (4:3)</PresentationFormat>
  <Paragraphs>650</Paragraphs>
  <Slides>83</Slides>
  <Notes>44</Notes>
  <HiddenSlides>2</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Arial</vt:lpstr>
      <vt:lpstr>Calibri</vt:lpstr>
      <vt:lpstr>Cambria</vt:lpstr>
      <vt:lpstr>Century Gothic</vt:lpstr>
      <vt:lpstr>Garamond</vt:lpstr>
      <vt:lpstr>Goudy Old Style</vt:lpstr>
      <vt:lpstr>Office Theme</vt:lpstr>
      <vt:lpstr>CSC435: Web Programming Lecture 1: the internet and the web</vt:lpstr>
      <vt:lpstr>Course Info</vt:lpstr>
      <vt:lpstr>About Your Professor</vt:lpstr>
      <vt:lpstr>A bit about me</vt:lpstr>
      <vt:lpstr>A bit about me</vt:lpstr>
      <vt:lpstr>A bit about me</vt:lpstr>
      <vt:lpstr>A bit about me</vt:lpstr>
      <vt:lpstr>My research: vision and graphics </vt:lpstr>
      <vt:lpstr>This class is about</vt:lpstr>
      <vt:lpstr>This class is NOT about</vt:lpstr>
      <vt:lpstr>Promises</vt:lpstr>
      <vt:lpstr>Grading</vt:lpstr>
      <vt:lpstr>Creative Project</vt:lpstr>
      <vt:lpstr>Late Policy</vt:lpstr>
      <vt:lpstr>Overview</vt:lpstr>
      <vt:lpstr>What is a web page, really? </vt:lpstr>
      <vt:lpstr>Web Languages/Technologies Big list of different things</vt:lpstr>
      <vt:lpstr>What is the internet?</vt:lpstr>
      <vt:lpstr>What is the internet?</vt:lpstr>
      <vt:lpstr>The internet?</vt:lpstr>
      <vt:lpstr>How is the internet connected?</vt:lpstr>
      <vt:lpstr>Brief history of the internet</vt:lpstr>
      <vt:lpstr>Fun facts about the internet</vt:lpstr>
      <vt:lpstr>Key Aspects of the Internet</vt:lpstr>
      <vt:lpstr>Question</vt:lpstr>
      <vt:lpstr>People and organizations</vt:lpstr>
      <vt:lpstr>Layered Architecture</vt:lpstr>
      <vt:lpstr>The World Wide Web (WWW)</vt:lpstr>
      <vt:lpstr>The World Wide Web</vt:lpstr>
      <vt:lpstr>What are other internet-based applications?</vt:lpstr>
      <vt:lpstr>Quiz</vt:lpstr>
      <vt:lpstr>Quiz</vt:lpstr>
      <vt:lpstr>Quiz</vt:lpstr>
      <vt:lpstr>Accessing a website</vt:lpstr>
      <vt:lpstr>Accessing a website</vt:lpstr>
      <vt:lpstr>Accessing a website</vt:lpstr>
      <vt:lpstr>Accessing a website</vt:lpstr>
      <vt:lpstr>The Internet</vt:lpstr>
      <vt:lpstr>Which server has the content of the requested website?</vt:lpstr>
      <vt:lpstr>IP Address (which computer and where it is located)</vt:lpstr>
      <vt:lpstr>IP (Internet Protocol) Address</vt:lpstr>
      <vt:lpstr>IPv4 (Internet Protocol)</vt:lpstr>
      <vt:lpstr>IP address versus URL</vt:lpstr>
      <vt:lpstr>Question</vt:lpstr>
      <vt:lpstr>Answer</vt:lpstr>
      <vt:lpstr>URL </vt:lpstr>
      <vt:lpstr>Question</vt:lpstr>
      <vt:lpstr>Question</vt:lpstr>
      <vt:lpstr>DNS (Domain Name System)</vt:lpstr>
      <vt:lpstr>HTTP Request</vt:lpstr>
      <vt:lpstr>Hypertext Transport Protocol (HTTP)</vt:lpstr>
      <vt:lpstr>What is a HTTP Request?</vt:lpstr>
      <vt:lpstr>HTTP Response</vt:lpstr>
      <vt:lpstr>HTTP Error code</vt:lpstr>
      <vt:lpstr>Static versus Dynamic server-side processing </vt:lpstr>
      <vt:lpstr>HTTP Response Format</vt:lpstr>
      <vt:lpstr>Review</vt:lpstr>
      <vt:lpstr>Internet Media (“MIME”) Types</vt:lpstr>
      <vt:lpstr>Client-side technologies</vt:lpstr>
      <vt:lpstr>Client-side: HTML</vt:lpstr>
      <vt:lpstr>Client-side: HTML</vt:lpstr>
      <vt:lpstr>Client-side: CSS</vt:lpstr>
      <vt:lpstr>Demo: a webpage with and without CSS</vt:lpstr>
      <vt:lpstr>JavaScript</vt:lpstr>
      <vt:lpstr>Quiz</vt:lpstr>
      <vt:lpstr>Server-side technology: e.g. Python CGI, PHP, Node.js</vt:lpstr>
      <vt:lpstr>Server-side technology: Database</vt:lpstr>
      <vt:lpstr>PHP and MySQL</vt:lpstr>
      <vt:lpstr>Additional technologies</vt:lpstr>
      <vt:lpstr>Review: Major pieces of the internet</vt:lpstr>
      <vt:lpstr>Example: online banking</vt:lpstr>
      <vt:lpstr>We will learn</vt:lpstr>
      <vt:lpstr>Quiz</vt:lpstr>
      <vt:lpstr>Answer</vt:lpstr>
      <vt:lpstr>Homework</vt:lpstr>
      <vt:lpstr>Further Readings</vt:lpstr>
      <vt:lpstr>Client-Server Architecture</vt:lpstr>
      <vt:lpstr>URL </vt:lpstr>
      <vt:lpstr>Quiz</vt:lpstr>
      <vt:lpstr>Quiz</vt:lpstr>
      <vt:lpstr>HTTP: how browser talks to the server</vt:lpstr>
      <vt:lpstr>HTTP: Get method</vt:lpstr>
      <vt:lpstr>HTTP Responses</vt:lpstr>
    </vt:vector>
  </TitlesOfParts>
  <Company>The Smith-Kettlewell Eye Research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CSC435: Web Programming Lecture 1</dc:title>
  <dc:creator>Bei Xiao</dc:creator>
  <cp:lastModifiedBy>Bei Xiao</cp:lastModifiedBy>
  <cp:revision>600</cp:revision>
  <dcterms:created xsi:type="dcterms:W3CDTF">2014-04-03T02:16:36Z</dcterms:created>
  <dcterms:modified xsi:type="dcterms:W3CDTF">2019-01-15T20:10:41Z</dcterms:modified>
</cp:coreProperties>
</file>